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notesMasterIdLst>
    <p:notesMasterId r:id="rId43"/>
  </p:notesMasterIdLst>
  <p:handoutMasterIdLst>
    <p:handoutMasterId r:id="rId44"/>
  </p:handoutMasterIdLst>
  <p:sldIdLst>
    <p:sldId id="259" r:id="rId5"/>
    <p:sldId id="260" r:id="rId6"/>
    <p:sldId id="261" r:id="rId7"/>
    <p:sldId id="263" r:id="rId8"/>
    <p:sldId id="299" r:id="rId9"/>
    <p:sldId id="300" r:id="rId10"/>
    <p:sldId id="305" r:id="rId11"/>
    <p:sldId id="312" r:id="rId12"/>
    <p:sldId id="304" r:id="rId13"/>
    <p:sldId id="302" r:id="rId14"/>
    <p:sldId id="264" r:id="rId15"/>
    <p:sldId id="265" r:id="rId16"/>
    <p:sldId id="267" r:id="rId17"/>
    <p:sldId id="281" r:id="rId18"/>
    <p:sldId id="286" r:id="rId19"/>
    <p:sldId id="275" r:id="rId20"/>
    <p:sldId id="269" r:id="rId21"/>
    <p:sldId id="276" r:id="rId22"/>
    <p:sldId id="277" r:id="rId23"/>
    <p:sldId id="307" r:id="rId24"/>
    <p:sldId id="278" r:id="rId25"/>
    <p:sldId id="279" r:id="rId26"/>
    <p:sldId id="282" r:id="rId27"/>
    <p:sldId id="283" r:id="rId28"/>
    <p:sldId id="284" r:id="rId29"/>
    <p:sldId id="285" r:id="rId30"/>
    <p:sldId id="270" r:id="rId31"/>
    <p:sldId id="271" r:id="rId32"/>
    <p:sldId id="272" r:id="rId33"/>
    <p:sldId id="274" r:id="rId34"/>
    <p:sldId id="289" r:id="rId35"/>
    <p:sldId id="311" r:id="rId36"/>
    <p:sldId id="296" r:id="rId37"/>
    <p:sldId id="290" r:id="rId38"/>
    <p:sldId id="308" r:id="rId39"/>
    <p:sldId id="310" r:id="rId40"/>
    <p:sldId id="309" r:id="rId41"/>
    <p:sldId id="288" r:id="rId42"/>
  </p:sldIdLst>
  <p:sldSz cx="12188825"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884" userDrawn="1">
          <p15:clr>
            <a:srgbClr val="A4A3A4"/>
          </p15:clr>
        </p15:guide>
        <p15:guide id="4" orient="horz" pos="321">
          <p15:clr>
            <a:srgbClr val="A4A3A4"/>
          </p15:clr>
        </p15:guide>
        <p15:guide id="5" pos="3839">
          <p15:clr>
            <a:srgbClr val="A4A3A4"/>
          </p15:clr>
        </p15:guide>
        <p15:guide id="6" pos="1007">
          <p15:clr>
            <a:srgbClr val="A4A3A4"/>
          </p15:clr>
        </p15:guide>
        <p15:guide id="7" pos="717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6489" autoAdjust="0"/>
  </p:normalViewPr>
  <p:slideViewPr>
    <p:cSldViewPr showGuides="1">
      <p:cViewPr varScale="1">
        <p:scale>
          <a:sx n="123" d="100"/>
          <a:sy n="123" d="100"/>
        </p:scale>
        <p:origin x="114" y="294"/>
      </p:cViewPr>
      <p:guideLst>
        <p:guide orient="horz" pos="2160"/>
        <p:guide orient="horz" pos="1008"/>
        <p:guide orient="horz" pos="3884"/>
        <p:guide orient="horz" pos="321"/>
        <p:guide pos="3839"/>
        <p:guide pos="1007"/>
        <p:guide pos="7173"/>
      </p:guideLst>
    </p:cSldViewPr>
  </p:slideViewPr>
  <p:outlineViewPr>
    <p:cViewPr>
      <p:scale>
        <a:sx n="33" d="100"/>
        <a:sy n="33" d="100"/>
      </p:scale>
      <p:origin x="0" y="0"/>
    </p:cViewPr>
  </p:outlineViewPr>
  <p:notesTextViewPr>
    <p:cViewPr>
      <p:scale>
        <a:sx n="3" d="2"/>
        <a:sy n="3" d="2"/>
      </p:scale>
      <p:origin x="0" y="0"/>
    </p:cViewPr>
  </p:notesTextViewPr>
  <p:notesViewPr>
    <p:cSldViewPr showGuides="1">
      <p:cViewPr varScale="1">
        <p:scale>
          <a:sx n="85" d="100"/>
          <a:sy n="85" d="100"/>
        </p:scale>
        <p:origin x="262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61"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s-ES" dirty="0"/>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77076612-DDE3-4F7C-A74B-FE9E833A377F}" type="datetime1">
              <a:rPr lang="es-ES" smtClean="0"/>
              <a:t>24/10/2018</a:t>
            </a:fld>
            <a:endParaRPr lang="es-ES" dirty="0"/>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4360E59-1627-4404-ACC5-51C744AB0F27}" type="slidenum">
              <a:rPr lang="es-ES" smtClean="0"/>
              <a:t>‹Nº›</a:t>
            </a:fld>
            <a:endParaRPr lang="es-ES" dirty="0"/>
          </a:p>
        </p:txBody>
      </p:sp>
    </p:spTree>
    <p:extLst>
      <p:ext uri="{BB962C8B-B14F-4D97-AF65-F5344CB8AC3E}">
        <p14:creationId xmlns:p14="http://schemas.microsoft.com/office/powerpoint/2010/main" val="5162254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solidFill>
              </a:defRPr>
            </a:lvl1pPr>
          </a:lstStyle>
          <a:p>
            <a:pPr rtl="0"/>
            <a:endParaRPr lang="es-ES" noProof="0" dirty="0"/>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solidFill>
              </a:defRPr>
            </a:lvl1pPr>
          </a:lstStyle>
          <a:p>
            <a:pPr rtl="0"/>
            <a:fld id="{6AD663E3-68BF-4ACA-A6F3-23ADBC899BF9}" type="datetime1">
              <a:rPr lang="es-ES" noProof="0" smtClean="0"/>
              <a:t>24/10/2018</a:t>
            </a:fld>
            <a:endParaRPr lang="es-ES" noProof="0" dirty="0"/>
          </a:p>
        </p:txBody>
      </p:sp>
      <p:sp>
        <p:nvSpPr>
          <p:cNvPr id="4" name="Marcador de imagen de diapositiva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a:t>Editar el estilo de texto del </a:t>
            </a:r>
            <a:r>
              <a:rPr lang="es-ES" noProof="0" dirty="0" err="1"/>
              <a:t>patrónSegundo</a:t>
            </a:r>
            <a:r>
              <a:rPr lang="es-ES" noProof="0" dirty="0"/>
              <a:t>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1"/>
                </a:solidFill>
              </a:defRPr>
            </a:lvl1pPr>
          </a:lstStyle>
          <a:p>
            <a:pPr rtl="0"/>
            <a:endParaRPr lang="es-ES" noProof="0" dirty="0"/>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1"/>
                </a:solidFill>
              </a:defRPr>
            </a:lvl1pPr>
          </a:lstStyle>
          <a:p>
            <a:pPr rtl="0"/>
            <a:fld id="{841221E5-7225-48EB-A4EE-420E7BFCF705}" type="slidenum">
              <a:rPr lang="es-ES" noProof="0" smtClean="0"/>
              <a:pPr rtl="0"/>
              <a:t>‹Nº›</a:t>
            </a:fld>
            <a:endParaRPr lang="es-ES" noProof="0" dirty="0"/>
          </a:p>
        </p:txBody>
      </p:sp>
    </p:spTree>
    <p:extLst>
      <p:ext uri="{BB962C8B-B14F-4D97-AF65-F5344CB8AC3E}">
        <p14:creationId xmlns:p14="http://schemas.microsoft.com/office/powerpoint/2010/main" val="155666991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841221E5-7225-48EB-A4EE-420E7BFCF705}" type="slidenum">
              <a:rPr lang="es-ES" smtClean="0"/>
              <a:pPr/>
              <a:t>1</a:t>
            </a:fld>
            <a:endParaRPr lang="es-ES" dirty="0"/>
          </a:p>
        </p:txBody>
      </p:sp>
    </p:spTree>
    <p:extLst>
      <p:ext uri="{BB962C8B-B14F-4D97-AF65-F5344CB8AC3E}">
        <p14:creationId xmlns:p14="http://schemas.microsoft.com/office/powerpoint/2010/main" val="2748074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rtl="0"/>
            <a:fld id="{841221E5-7225-48EB-A4EE-420E7BFCF705}" type="slidenum">
              <a:rPr lang="es-ES" noProof="0" smtClean="0"/>
              <a:pPr rtl="0"/>
              <a:t>2</a:t>
            </a:fld>
            <a:endParaRPr lang="es-ES" noProof="0" dirty="0"/>
          </a:p>
        </p:txBody>
      </p:sp>
    </p:spTree>
    <p:extLst>
      <p:ext uri="{BB962C8B-B14F-4D97-AF65-F5344CB8AC3E}">
        <p14:creationId xmlns:p14="http://schemas.microsoft.com/office/powerpoint/2010/main" val="3813563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4849FD35-F16A-4699-A6EF-31872D5270AA}" type="slidenum">
              <a:rPr lang="es-MX" smtClean="0"/>
              <a:t>5</a:t>
            </a:fld>
            <a:endParaRPr lang="es-MX"/>
          </a:p>
        </p:txBody>
      </p:sp>
    </p:spTree>
    <p:extLst>
      <p:ext uri="{BB962C8B-B14F-4D97-AF65-F5344CB8AC3E}">
        <p14:creationId xmlns:p14="http://schemas.microsoft.com/office/powerpoint/2010/main" val="4720124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bwMode="ltGray">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2428669" y="1600200"/>
            <a:ext cx="8329031" cy="2680127"/>
          </a:xfrm>
          <a:noFill/>
          <a:effectLst>
            <a:softEdge rad="31750"/>
          </a:effectLst>
        </p:spPr>
        <p:txBody>
          <a:bodyPr rtlCol="0" anchor="b">
            <a:noAutofit/>
          </a:bodyPr>
          <a:lstStyle>
            <a:lvl1pPr>
              <a:defRPr sz="5400">
                <a:solidFill>
                  <a:schemeClr val="bg1"/>
                </a:solidFill>
              </a:defRPr>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2428669" y="4344915"/>
            <a:ext cx="7516442" cy="1116085"/>
          </a:xfrm>
        </p:spPr>
        <p:txBody>
          <a:bodyPr rtlCol="0">
            <a:normAutofit/>
          </a:bodyPr>
          <a:lstStyle>
            <a:lvl1pPr marL="0" indent="0" algn="l" rtl="0">
              <a:spcBef>
                <a:spcPts val="0"/>
              </a:spcBef>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s-ES" smtClean="0"/>
              <a:t>Haga clic para modificar el estilo de subtítulo del patrón</a:t>
            </a:r>
            <a:endParaRPr lang="es-ES" dirty="0"/>
          </a:p>
        </p:txBody>
      </p:sp>
      <p:sp>
        <p:nvSpPr>
          <p:cNvPr id="4" name="Marcador de fecha 3"/>
          <p:cNvSpPr>
            <a:spLocks noGrp="1"/>
          </p:cNvSpPr>
          <p:nvPr>
            <p:ph type="dt" sz="half" idx="10"/>
          </p:nvPr>
        </p:nvSpPr>
        <p:spPr>
          <a:xfrm>
            <a:off x="4699025" y="6356351"/>
            <a:ext cx="1218883" cy="365125"/>
          </a:xfrm>
        </p:spPr>
        <p:txBody>
          <a:bodyPr rtlCol="0"/>
          <a:lstStyle>
            <a:lvl1pPr>
              <a:defRPr>
                <a:solidFill>
                  <a:schemeClr val="bg1"/>
                </a:solidFill>
              </a:defRPr>
            </a:lvl1pPr>
          </a:lstStyle>
          <a:p>
            <a:pPr rtl="0"/>
            <a:fld id="{A6D015AD-5221-4A4A-AC25-49B4A4C3AD42}" type="datetime1">
              <a:rPr lang="es-ES" noProof="0" smtClean="0"/>
              <a:t>24/10/2018</a:t>
            </a:fld>
            <a:endParaRPr lang="es-ES" noProof="0" dirty="0"/>
          </a:p>
        </p:txBody>
      </p:sp>
      <p:sp>
        <p:nvSpPr>
          <p:cNvPr id="5" name="Marcador de pie de página 4"/>
          <p:cNvSpPr>
            <a:spLocks noGrp="1"/>
          </p:cNvSpPr>
          <p:nvPr>
            <p:ph type="ftr" sz="quarter" idx="11"/>
          </p:nvPr>
        </p:nvSpPr>
        <p:spPr>
          <a:xfrm>
            <a:off x="6114708" y="6356351"/>
            <a:ext cx="3974065" cy="365125"/>
          </a:xfrm>
        </p:spPr>
        <p:txBody>
          <a:bodyPr rtlCol="0"/>
          <a:lstStyle>
            <a:lvl1pPr>
              <a:defRPr>
                <a:solidFill>
                  <a:schemeClr val="bg1"/>
                </a:solidFill>
              </a:defRPr>
            </a:lvl1pPr>
          </a:lstStyle>
          <a:p>
            <a:pPr rtl="0"/>
            <a:r>
              <a:rPr lang="es-ES" noProof="0" dirty="0"/>
              <a:t>Agregar un pie de página</a:t>
            </a:r>
          </a:p>
        </p:txBody>
      </p:sp>
      <p:sp>
        <p:nvSpPr>
          <p:cNvPr id="6" name="Marcador de número de diapositiva 5"/>
          <p:cNvSpPr>
            <a:spLocks noGrp="1"/>
          </p:cNvSpPr>
          <p:nvPr>
            <p:ph type="sldNum" sz="quarter" idx="12"/>
          </p:nvPr>
        </p:nvSpPr>
        <p:spPr>
          <a:xfrm>
            <a:off x="10285571" y="6356351"/>
            <a:ext cx="609441" cy="365125"/>
          </a:xfrm>
        </p:spPr>
        <p:txBody>
          <a:bodyPr rtlCol="0"/>
          <a:lstStyle>
            <a:lvl1pPr>
              <a:defRPr>
                <a:solidFill>
                  <a:schemeClr val="bg1"/>
                </a:solidFill>
              </a:defRPr>
            </a:lvl1pPr>
          </a:lstStyle>
          <a:p>
            <a:pPr rtl="0"/>
            <a:fld id="{7DC1BBB0-96F0-4077-A278-0F3FB5C104D3}" type="slidenum">
              <a:rPr lang="es-ES" noProof="0" smtClean="0"/>
              <a:pPr rtl="0"/>
              <a:t>‹Nº›</a:t>
            </a:fld>
            <a:endParaRPr lang="es-ES" noProof="0" dirty="0"/>
          </a:p>
        </p:txBody>
      </p:sp>
    </p:spTree>
    <p:extLst>
      <p:ext uri="{BB962C8B-B14F-4D97-AF65-F5344CB8AC3E}">
        <p14:creationId xmlns:p14="http://schemas.microsoft.com/office/powerpoint/2010/main" val="149098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smtClean="0"/>
              <a:t>Haga clic para modificar el estilo de título del patrón</a:t>
            </a:r>
            <a:endParaRPr/>
          </a:p>
        </p:txBody>
      </p:sp>
      <p:sp>
        <p:nvSpPr>
          <p:cNvPr id="3" name="Marcador de posición de texto vertical 2"/>
          <p:cNvSpPr>
            <a:spLocks noGrp="1"/>
          </p:cNvSpPr>
          <p:nvPr>
            <p:ph type="body" orient="vert" idx="1"/>
          </p:nvPr>
        </p:nvSpPr>
        <p:spPr/>
        <p:txBody>
          <a:bodyPr vert="eaVert" rtlCol="0"/>
          <a:lstStyle>
            <a:lvl5pPr>
              <a:defRPr/>
            </a:lvl5pPr>
            <a:lvl6pPr>
              <a:defRPr/>
            </a:lvl6pPr>
            <a:lvl7pPr>
              <a:defRPr/>
            </a:lvl7pPr>
            <a:lvl8pPr>
              <a:defRPr/>
            </a:lvl8pPr>
            <a:lvl9pPr>
              <a:defRPr/>
            </a:lvl9pPr>
          </a:lstStyle>
          <a:p>
            <a:pPr lvl="0" rtl="0"/>
            <a:r>
              <a:rPr lang="es-ES" smtClean="0"/>
              <a:t>Haga clic para modificar el estilo de texto del patrón</a:t>
            </a:r>
          </a:p>
          <a:p>
            <a:pPr lvl="1" rtl="0"/>
            <a:r>
              <a:rPr lang="es-ES" smtClean="0"/>
              <a:t>Segundo nivel</a:t>
            </a:r>
          </a:p>
          <a:p>
            <a:pPr lvl="2" rtl="0"/>
            <a:r>
              <a:rPr lang="es-ES" smtClean="0"/>
              <a:t>Tercer nivel</a:t>
            </a:r>
          </a:p>
          <a:p>
            <a:pPr lvl="3" rtl="0"/>
            <a:r>
              <a:rPr lang="es-ES" smtClean="0"/>
              <a:t>Cuarto nivel</a:t>
            </a:r>
          </a:p>
          <a:p>
            <a:pPr lvl="4" rtl="0"/>
            <a:r>
              <a:rPr lang="es-ES" smtClean="0"/>
              <a:t>Quinto nivel</a:t>
            </a:r>
            <a:endParaRPr dirty="0"/>
          </a:p>
        </p:txBody>
      </p:sp>
      <p:sp>
        <p:nvSpPr>
          <p:cNvPr id="4" name="Marcador de fecha 3"/>
          <p:cNvSpPr>
            <a:spLocks noGrp="1"/>
          </p:cNvSpPr>
          <p:nvPr>
            <p:ph type="dt" sz="half" idx="10"/>
          </p:nvPr>
        </p:nvSpPr>
        <p:spPr/>
        <p:txBody>
          <a:bodyPr rtlCol="0"/>
          <a:lstStyle/>
          <a:p>
            <a:pPr rtl="0"/>
            <a:fld id="{1C9291ED-FD83-4E05-A4E9-1BFDA2863B15}" type="datetime1">
              <a:rPr lang="es-ES" smtClean="0"/>
              <a:t>24/10/2018</a:t>
            </a:fld>
            <a:endParaRPr lang="en-US"/>
          </a:p>
        </p:txBody>
      </p:sp>
      <p:sp>
        <p:nvSpPr>
          <p:cNvPr id="5" name="Marcador de pie de página 4"/>
          <p:cNvSpPr>
            <a:spLocks noGrp="1"/>
          </p:cNvSpPr>
          <p:nvPr>
            <p:ph type="ftr" sz="quarter" idx="11"/>
          </p:nvPr>
        </p:nvSpPr>
        <p:spPr/>
        <p:txBody>
          <a:bodyPr rtlCol="0"/>
          <a:lstStyle/>
          <a:p>
            <a:pPr rtl="0"/>
            <a:r>
              <a:rPr lang="es"/>
              <a:t>Agregar un pie de página</a:t>
            </a:r>
          </a:p>
        </p:txBody>
      </p:sp>
      <p:sp>
        <p:nvSpPr>
          <p:cNvPr id="6" name="Marcador de número de diapositiva 5"/>
          <p:cNvSpPr>
            <a:spLocks noGrp="1"/>
          </p:cNvSpPr>
          <p:nvPr>
            <p:ph type="sldNum" sz="quarter" idx="12"/>
          </p:nvPr>
        </p:nvSpPr>
        <p:spPr/>
        <p:txBody>
          <a:bodyPr rtlCol="0"/>
          <a:lstStyle/>
          <a:p>
            <a:pPr rtl="0"/>
            <a:fld id="{7DC1BBB0-96F0-4077-A278-0F3FB5C104D3}" type="slidenum">
              <a:rPr lang="es-ES" noProof="0" smtClean="0"/>
              <a:t>‹Nº›</a:t>
            </a:fld>
            <a:endParaRPr lang="es-ES" noProof="0" dirty="0"/>
          </a:p>
        </p:txBody>
      </p:sp>
    </p:spTree>
    <p:extLst>
      <p:ext uri="{BB962C8B-B14F-4D97-AF65-F5344CB8AC3E}">
        <p14:creationId xmlns:p14="http://schemas.microsoft.com/office/powerpoint/2010/main" val="666161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y text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599612" y="685800"/>
            <a:ext cx="1787526" cy="5486400"/>
          </a:xfrm>
        </p:spPr>
        <p:txBody>
          <a:bodyPr vert="eaVert" rtlCol="0"/>
          <a:lstStyle/>
          <a:p>
            <a:pPr rtl="0"/>
            <a:r>
              <a:rPr lang="es-ES" smtClean="0"/>
              <a:t>Haga clic para modificar el estilo de título del patrón</a:t>
            </a:r>
            <a:endParaRPr/>
          </a:p>
        </p:txBody>
      </p:sp>
      <p:sp>
        <p:nvSpPr>
          <p:cNvPr id="3" name="Marcador de posición de texto vertical 2"/>
          <p:cNvSpPr>
            <a:spLocks noGrp="1"/>
          </p:cNvSpPr>
          <p:nvPr>
            <p:ph type="body" orient="vert" idx="1"/>
          </p:nvPr>
        </p:nvSpPr>
        <p:spPr>
          <a:xfrm>
            <a:off x="1598613" y="685800"/>
            <a:ext cx="7848599" cy="5486400"/>
          </a:xfrm>
        </p:spPr>
        <p:txBody>
          <a:bodyPr vert="eaVert" rtlCol="0"/>
          <a:lstStyle/>
          <a:p>
            <a:pPr lvl="0" rtl="0"/>
            <a:r>
              <a:rPr lang="es-ES" smtClean="0"/>
              <a:t>Haga clic para modificar el estilo de texto del patrón</a:t>
            </a:r>
          </a:p>
          <a:p>
            <a:pPr lvl="1" rtl="0"/>
            <a:r>
              <a:rPr lang="es-ES" smtClean="0"/>
              <a:t>Segundo nivel</a:t>
            </a:r>
          </a:p>
          <a:p>
            <a:pPr lvl="2" rtl="0"/>
            <a:r>
              <a:rPr lang="es-ES" smtClean="0"/>
              <a:t>Tercer nivel</a:t>
            </a:r>
          </a:p>
          <a:p>
            <a:pPr lvl="3" rtl="0"/>
            <a:r>
              <a:rPr lang="es-ES" smtClean="0"/>
              <a:t>Cuarto nivel</a:t>
            </a:r>
          </a:p>
          <a:p>
            <a:pPr lvl="4" rtl="0"/>
            <a:r>
              <a:rPr lang="es-ES" smtClean="0"/>
              <a:t>Quinto nivel</a:t>
            </a:r>
            <a:endParaRPr/>
          </a:p>
        </p:txBody>
      </p:sp>
      <p:sp>
        <p:nvSpPr>
          <p:cNvPr id="4" name="Marcador de fecha 3"/>
          <p:cNvSpPr>
            <a:spLocks noGrp="1"/>
          </p:cNvSpPr>
          <p:nvPr>
            <p:ph type="dt" sz="half" idx="10"/>
          </p:nvPr>
        </p:nvSpPr>
        <p:spPr/>
        <p:txBody>
          <a:bodyPr rtlCol="0"/>
          <a:lstStyle/>
          <a:p>
            <a:pPr rtl="0"/>
            <a:fld id="{91312C20-6EDC-42C1-B709-47D8070FC895}" type="datetime1">
              <a:rPr lang="es-ES" smtClean="0"/>
              <a:t>24/10/2018</a:t>
            </a:fld>
            <a:endParaRPr lang="en-US"/>
          </a:p>
        </p:txBody>
      </p:sp>
      <p:sp>
        <p:nvSpPr>
          <p:cNvPr id="5" name="Marcador de pie de página 4"/>
          <p:cNvSpPr>
            <a:spLocks noGrp="1"/>
          </p:cNvSpPr>
          <p:nvPr>
            <p:ph type="ftr" sz="quarter" idx="11"/>
          </p:nvPr>
        </p:nvSpPr>
        <p:spPr/>
        <p:txBody>
          <a:bodyPr rtlCol="0"/>
          <a:lstStyle/>
          <a:p>
            <a:pPr rtl="0"/>
            <a:r>
              <a:rPr lang="es"/>
              <a:t>Agregar un pie de página</a:t>
            </a:r>
          </a:p>
        </p:txBody>
      </p:sp>
      <p:sp>
        <p:nvSpPr>
          <p:cNvPr id="6" name="Marcador de número de diapositiva 5"/>
          <p:cNvSpPr>
            <a:spLocks noGrp="1"/>
          </p:cNvSpPr>
          <p:nvPr>
            <p:ph type="sldNum" sz="quarter" idx="12"/>
          </p:nvPr>
        </p:nvSpPr>
        <p:spPr/>
        <p:txBody>
          <a:bodyPr rtlCol="0"/>
          <a:lstStyle/>
          <a:p>
            <a:pPr rtl="0"/>
            <a:fld id="{7DC1BBB0-96F0-4077-A278-0F3FB5C104D3}" type="slidenum">
              <a:rPr lang="es-ES" noProof="0" smtClean="0"/>
              <a:t>‹Nº›</a:t>
            </a:fld>
            <a:endParaRPr lang="es-ES" noProof="0" dirty="0"/>
          </a:p>
        </p:txBody>
      </p:sp>
    </p:spTree>
    <p:extLst>
      <p:ext uri="{BB962C8B-B14F-4D97-AF65-F5344CB8AC3E}">
        <p14:creationId xmlns:p14="http://schemas.microsoft.com/office/powerpoint/2010/main" val="1917294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lvl5pPr>
              <a:defRPr/>
            </a:lvl5pPr>
            <a:lvl6pPr>
              <a:defRPr/>
            </a:lvl6pPr>
            <a:lvl7pPr>
              <a:defRPr/>
            </a:lvl7pPr>
            <a:lvl8pPr>
              <a:defRPr/>
            </a:lvl8pPr>
            <a:lvl9pPr>
              <a:defRPr/>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fecha 3"/>
          <p:cNvSpPr>
            <a:spLocks noGrp="1"/>
          </p:cNvSpPr>
          <p:nvPr>
            <p:ph type="dt" sz="half" idx="10"/>
          </p:nvPr>
        </p:nvSpPr>
        <p:spPr/>
        <p:txBody>
          <a:bodyPr rtlCol="0"/>
          <a:lstStyle/>
          <a:p>
            <a:pPr rtl="0"/>
            <a:fld id="{90DBAC1E-D173-449F-90D5-C799F7414F71}" type="datetime1">
              <a:rPr lang="es-ES" noProof="0" smtClean="0"/>
              <a:t>24/10/2018</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p>
            <a:pPr rtl="0"/>
            <a:fld id="{7DC1BBB0-96F0-4077-A278-0F3FB5C104D3}" type="slidenum">
              <a:rPr lang="es-ES" noProof="0" smtClean="0"/>
              <a:t>‹Nº›</a:t>
            </a:fld>
            <a:endParaRPr lang="es-ES" noProof="0" dirty="0"/>
          </a:p>
        </p:txBody>
      </p:sp>
    </p:spTree>
    <p:extLst>
      <p:ext uri="{BB962C8B-B14F-4D97-AF65-F5344CB8AC3E}">
        <p14:creationId xmlns:p14="http://schemas.microsoft.com/office/powerpoint/2010/main" val="3135529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598613" y="1600201"/>
            <a:ext cx="8283272" cy="2654064"/>
          </a:xfrm>
        </p:spPr>
        <p:txBody>
          <a:bodyPr rtlCol="0" anchor="b">
            <a:normAutofit/>
          </a:bodyPr>
          <a:lstStyle>
            <a:lvl1pPr algn="l">
              <a:defRPr sz="5400" b="0" cap="none" baseline="0"/>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1598613" y="4259996"/>
            <a:ext cx="7264623" cy="1150203"/>
          </a:xfrm>
        </p:spPr>
        <p:txBody>
          <a:bodyPr rtlCol="0" anchor="t">
            <a:normAutofit/>
          </a:bodyPr>
          <a:lstStyle>
            <a:lvl1pPr marL="0" indent="0">
              <a:spcBef>
                <a:spcPts val="0"/>
              </a:spcBef>
              <a:buNone/>
              <a:defRPr sz="32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smtClean="0"/>
              <a:t>Haga clic para modificar el estilo de texto del patrón</a:t>
            </a:r>
          </a:p>
        </p:txBody>
      </p:sp>
      <p:sp>
        <p:nvSpPr>
          <p:cNvPr id="4" name="Marcador de fecha 3"/>
          <p:cNvSpPr>
            <a:spLocks noGrp="1"/>
          </p:cNvSpPr>
          <p:nvPr>
            <p:ph type="dt" sz="half" idx="10"/>
          </p:nvPr>
        </p:nvSpPr>
        <p:spPr/>
        <p:txBody>
          <a:bodyPr rtlCol="0"/>
          <a:lstStyle>
            <a:lvl1pPr>
              <a:defRPr>
                <a:solidFill>
                  <a:schemeClr val="tx1"/>
                </a:solidFill>
              </a:defRPr>
            </a:lvl1pPr>
          </a:lstStyle>
          <a:p>
            <a:pPr rtl="0"/>
            <a:fld id="{325029F8-4794-4D57-9760-E978777AE4FC}" type="datetime1">
              <a:rPr lang="es-ES" noProof="0" smtClean="0"/>
              <a:t>24/10/2018</a:t>
            </a:fld>
            <a:endParaRPr lang="es-ES" noProof="0" dirty="0"/>
          </a:p>
        </p:txBody>
      </p:sp>
      <p:sp>
        <p:nvSpPr>
          <p:cNvPr id="5" name="Marcador de pie de página 4"/>
          <p:cNvSpPr>
            <a:spLocks noGrp="1"/>
          </p:cNvSpPr>
          <p:nvPr>
            <p:ph type="ftr" sz="quarter" idx="11"/>
          </p:nvPr>
        </p:nvSpPr>
        <p:spPr/>
        <p:txBody>
          <a:bodyPr rtlCol="0"/>
          <a:lstStyle>
            <a:lvl1pPr>
              <a:defRPr>
                <a:solidFill>
                  <a:schemeClr val="tx1"/>
                </a:solidFill>
              </a:defRPr>
            </a:lvl1pPr>
          </a:lstStyle>
          <a:p>
            <a:pPr rtl="0"/>
            <a:r>
              <a:rPr lang="es-ES" noProof="0" dirty="0"/>
              <a:t>Agregar un pie de página</a:t>
            </a:r>
          </a:p>
        </p:txBody>
      </p:sp>
      <p:sp>
        <p:nvSpPr>
          <p:cNvPr id="6" name="Marcador de número de diapositiva 5"/>
          <p:cNvSpPr>
            <a:spLocks noGrp="1"/>
          </p:cNvSpPr>
          <p:nvPr>
            <p:ph type="sldNum" sz="quarter" idx="12"/>
          </p:nvPr>
        </p:nvSpPr>
        <p:spPr/>
        <p:txBody>
          <a:bodyPr rtlCol="0"/>
          <a:lstStyle>
            <a:lvl1pPr>
              <a:defRPr>
                <a:solidFill>
                  <a:schemeClr val="tx1"/>
                </a:solidFill>
              </a:defRPr>
            </a:lvl1pPr>
          </a:lstStyle>
          <a:p>
            <a:pPr rtl="0"/>
            <a:fld id="{7DC1BBB0-96F0-4077-A278-0F3FB5C104D3}" type="slidenum">
              <a:rPr lang="es-ES" noProof="0" smtClean="0"/>
              <a:pPr rtl="0"/>
              <a:t>‹Nº›</a:t>
            </a:fld>
            <a:endParaRPr lang="es-ES" noProof="0" dirty="0"/>
          </a:p>
        </p:txBody>
      </p:sp>
    </p:spTree>
    <p:extLst>
      <p:ext uri="{BB962C8B-B14F-4D97-AF65-F5344CB8AC3E}">
        <p14:creationId xmlns:p14="http://schemas.microsoft.com/office/powerpoint/2010/main" val="2774911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smtClean="0"/>
              <a:t>Haga clic para modificar el estilo de título del patrón</a:t>
            </a:r>
            <a:endParaRPr/>
          </a:p>
        </p:txBody>
      </p:sp>
      <p:sp>
        <p:nvSpPr>
          <p:cNvPr id="3" name="Marcador de posición de contenido 2"/>
          <p:cNvSpPr>
            <a:spLocks noGrp="1"/>
          </p:cNvSpPr>
          <p:nvPr>
            <p:ph sz="half" idx="1"/>
          </p:nvPr>
        </p:nvSpPr>
        <p:spPr>
          <a:xfrm>
            <a:off x="1593436" y="1600200"/>
            <a:ext cx="4814586" cy="45720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es-ES" smtClean="0"/>
              <a:t>Haga clic para modificar el estilo de texto del patrón</a:t>
            </a:r>
          </a:p>
          <a:p>
            <a:pPr lvl="1" rtl="0"/>
            <a:r>
              <a:rPr lang="es-ES" smtClean="0"/>
              <a:t>Segundo nivel</a:t>
            </a:r>
          </a:p>
          <a:p>
            <a:pPr lvl="2" rtl="0"/>
            <a:r>
              <a:rPr lang="es-ES" smtClean="0"/>
              <a:t>Tercer nivel</a:t>
            </a:r>
          </a:p>
          <a:p>
            <a:pPr lvl="3" rtl="0"/>
            <a:r>
              <a:rPr lang="es-ES" smtClean="0"/>
              <a:t>Cuarto nivel</a:t>
            </a:r>
          </a:p>
          <a:p>
            <a:pPr lvl="4" rtl="0"/>
            <a:r>
              <a:rPr lang="es-ES" smtClean="0"/>
              <a:t>Quinto nivel</a:t>
            </a:r>
            <a:endParaRPr dirty="0"/>
          </a:p>
        </p:txBody>
      </p:sp>
      <p:sp>
        <p:nvSpPr>
          <p:cNvPr id="4" name="Marcador de posición de contenido 3"/>
          <p:cNvSpPr>
            <a:spLocks noGrp="1"/>
          </p:cNvSpPr>
          <p:nvPr>
            <p:ph sz="half" idx="2"/>
          </p:nvPr>
        </p:nvSpPr>
        <p:spPr>
          <a:xfrm>
            <a:off x="6561651" y="1600200"/>
            <a:ext cx="4814586" cy="4572000"/>
          </a:xfrm>
        </p:spPr>
        <p:txBody>
          <a:bodyPr rtlCol="0"/>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rtl="0"/>
            <a:r>
              <a:rPr lang="es-ES" smtClean="0"/>
              <a:t>Haga clic para modificar el estilo de texto del patrón</a:t>
            </a:r>
          </a:p>
          <a:p>
            <a:pPr lvl="1" rtl="0"/>
            <a:r>
              <a:rPr lang="es-ES" smtClean="0"/>
              <a:t>Segundo nivel</a:t>
            </a:r>
          </a:p>
          <a:p>
            <a:pPr lvl="2" rtl="0"/>
            <a:r>
              <a:rPr lang="es-ES" smtClean="0"/>
              <a:t>Tercer nivel</a:t>
            </a:r>
          </a:p>
          <a:p>
            <a:pPr lvl="3" rtl="0"/>
            <a:r>
              <a:rPr lang="es-ES" smtClean="0"/>
              <a:t>Cuarto nivel</a:t>
            </a:r>
          </a:p>
          <a:p>
            <a:pPr lvl="4" rtl="0"/>
            <a:r>
              <a:rPr lang="es-ES" smtClean="0"/>
              <a:t>Quinto nivel</a:t>
            </a:r>
            <a:endParaRPr/>
          </a:p>
        </p:txBody>
      </p:sp>
      <p:sp>
        <p:nvSpPr>
          <p:cNvPr id="5" name="Marcador de fecha 4"/>
          <p:cNvSpPr>
            <a:spLocks noGrp="1"/>
          </p:cNvSpPr>
          <p:nvPr>
            <p:ph type="dt" sz="half" idx="10"/>
          </p:nvPr>
        </p:nvSpPr>
        <p:spPr/>
        <p:txBody>
          <a:bodyPr rtlCol="0"/>
          <a:lstStyle/>
          <a:p>
            <a:pPr rtl="0"/>
            <a:fld id="{7D3DA717-ABF0-4F27-93EF-FF92DE43D971}" type="datetime1">
              <a:rPr lang="es-ES" smtClean="0"/>
              <a:t>24/10/2018</a:t>
            </a:fld>
            <a:endParaRPr lang="en-US"/>
          </a:p>
        </p:txBody>
      </p:sp>
      <p:sp>
        <p:nvSpPr>
          <p:cNvPr id="6" name="Marcador de pie de página 5"/>
          <p:cNvSpPr>
            <a:spLocks noGrp="1"/>
          </p:cNvSpPr>
          <p:nvPr>
            <p:ph type="ftr" sz="quarter" idx="11"/>
          </p:nvPr>
        </p:nvSpPr>
        <p:spPr/>
        <p:txBody>
          <a:bodyPr rtlCol="0"/>
          <a:lstStyle/>
          <a:p>
            <a:pPr rtl="0"/>
            <a:r>
              <a:rPr lang="es"/>
              <a:t>Agregar un pie de página</a:t>
            </a:r>
          </a:p>
        </p:txBody>
      </p:sp>
      <p:sp>
        <p:nvSpPr>
          <p:cNvPr id="7" name="Marcador de número de diapositiva 6"/>
          <p:cNvSpPr>
            <a:spLocks noGrp="1"/>
          </p:cNvSpPr>
          <p:nvPr>
            <p:ph type="sldNum" sz="quarter" idx="12"/>
          </p:nvPr>
        </p:nvSpPr>
        <p:spPr/>
        <p:txBody>
          <a:bodyPr rtlCol="0"/>
          <a:lstStyle/>
          <a:p>
            <a:pPr rtl="0"/>
            <a:fld id="{7DC1BBB0-96F0-4077-A278-0F3FB5C104D3}" type="slidenum">
              <a:rPr lang="es-ES" noProof="0" smtClean="0"/>
              <a:t>‹Nº›</a:t>
            </a:fld>
            <a:endParaRPr lang="es-ES" noProof="0" dirty="0"/>
          </a:p>
        </p:txBody>
      </p:sp>
    </p:spTree>
    <p:extLst>
      <p:ext uri="{BB962C8B-B14F-4D97-AF65-F5344CB8AC3E}">
        <p14:creationId xmlns:p14="http://schemas.microsoft.com/office/powerpoint/2010/main" val="3783401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1593436" y="177800"/>
            <a:ext cx="9782801" cy="1239837"/>
          </a:xfrm>
        </p:spPr>
        <p:txBody>
          <a:bodyPr rtlCol="0"/>
          <a:lstStyle>
            <a:lvl1pPr>
              <a:defRPr/>
            </a:lvl1pPr>
          </a:lstStyle>
          <a:p>
            <a:pPr rtl="0"/>
            <a:r>
              <a:rPr lang="es-ES" smtClean="0"/>
              <a:t>Haga clic para modificar el estilo de título del patrón</a:t>
            </a:r>
            <a:endParaRPr/>
          </a:p>
        </p:txBody>
      </p:sp>
      <p:sp>
        <p:nvSpPr>
          <p:cNvPr id="3" name="Marcador de posición de texto 2"/>
          <p:cNvSpPr>
            <a:spLocks noGrp="1"/>
          </p:cNvSpPr>
          <p:nvPr>
            <p:ph type="body" idx="1"/>
          </p:nvPr>
        </p:nvSpPr>
        <p:spPr>
          <a:xfrm>
            <a:off x="1593436" y="1499616"/>
            <a:ext cx="4818888" cy="938784"/>
          </a:xfrm>
        </p:spPr>
        <p:txBody>
          <a:bodyPr rtlCol="0" anchor="b">
            <a:noAutofit/>
          </a:bodyPr>
          <a:lstStyle>
            <a:lvl1pPr marL="0" indent="0" rtl="0">
              <a:spcBef>
                <a:spcPts val="0"/>
              </a:spcBef>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smtClean="0"/>
              <a:t>Haga clic para modificar el estilo de texto del patrón</a:t>
            </a:r>
          </a:p>
        </p:txBody>
      </p:sp>
      <p:sp>
        <p:nvSpPr>
          <p:cNvPr id="4" name="Marcador de posición de contenido 3"/>
          <p:cNvSpPr>
            <a:spLocks noGrp="1"/>
          </p:cNvSpPr>
          <p:nvPr>
            <p:ph sz="half" idx="2"/>
          </p:nvPr>
        </p:nvSpPr>
        <p:spPr>
          <a:xfrm>
            <a:off x="1593436" y="2514706"/>
            <a:ext cx="4814586" cy="3657493"/>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rtl="0"/>
            <a:r>
              <a:rPr lang="es-ES" smtClean="0"/>
              <a:t>Haga clic para modificar el estilo de texto del patrón</a:t>
            </a:r>
          </a:p>
          <a:p>
            <a:pPr lvl="1" rtl="0"/>
            <a:r>
              <a:rPr lang="es-ES" smtClean="0"/>
              <a:t>Segundo nivel</a:t>
            </a:r>
          </a:p>
          <a:p>
            <a:pPr lvl="2" rtl="0"/>
            <a:r>
              <a:rPr lang="es-ES" smtClean="0"/>
              <a:t>Tercer nivel</a:t>
            </a:r>
          </a:p>
          <a:p>
            <a:pPr lvl="3" rtl="0"/>
            <a:r>
              <a:rPr lang="es-ES" smtClean="0"/>
              <a:t>Cuarto nivel</a:t>
            </a:r>
          </a:p>
          <a:p>
            <a:pPr lvl="4" rtl="0"/>
            <a:r>
              <a:rPr lang="es-ES" smtClean="0"/>
              <a:t>Quinto nivel</a:t>
            </a:r>
            <a:endParaRPr dirty="0"/>
          </a:p>
        </p:txBody>
      </p:sp>
      <p:sp>
        <p:nvSpPr>
          <p:cNvPr id="5" name="Marcador de posición de texto 4"/>
          <p:cNvSpPr>
            <a:spLocks noGrp="1"/>
          </p:cNvSpPr>
          <p:nvPr>
            <p:ph type="body" sz="quarter" idx="3"/>
          </p:nvPr>
        </p:nvSpPr>
        <p:spPr>
          <a:xfrm>
            <a:off x="6609524" y="1499616"/>
            <a:ext cx="4818888" cy="938784"/>
          </a:xfrm>
        </p:spPr>
        <p:txBody>
          <a:bodyPr rtlCol="0" anchor="b">
            <a:noAutofit/>
          </a:bodyPr>
          <a:lstStyle>
            <a:lvl1pPr marL="0" indent="0">
              <a:spcBef>
                <a:spcPts val="0"/>
              </a:spcBef>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smtClean="0"/>
              <a:t>Haga clic para modificar el estilo de texto del patrón</a:t>
            </a:r>
          </a:p>
        </p:txBody>
      </p:sp>
      <p:sp>
        <p:nvSpPr>
          <p:cNvPr id="6" name="Marcador de posición de contenido 5"/>
          <p:cNvSpPr>
            <a:spLocks noGrp="1"/>
          </p:cNvSpPr>
          <p:nvPr>
            <p:ph sz="quarter" idx="4"/>
          </p:nvPr>
        </p:nvSpPr>
        <p:spPr>
          <a:xfrm>
            <a:off x="6609524" y="2514600"/>
            <a:ext cx="4818888" cy="3655568"/>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s-ES" smtClean="0"/>
              <a:t>Haga clic para modificar el estilo de texto del patrón</a:t>
            </a:r>
          </a:p>
          <a:p>
            <a:pPr lvl="1" rtl="0"/>
            <a:r>
              <a:rPr lang="es-ES" smtClean="0"/>
              <a:t>Segundo nivel</a:t>
            </a:r>
          </a:p>
          <a:p>
            <a:pPr lvl="2" rtl="0"/>
            <a:r>
              <a:rPr lang="es-ES" smtClean="0"/>
              <a:t>Tercer nivel</a:t>
            </a:r>
          </a:p>
          <a:p>
            <a:pPr lvl="3" rtl="0"/>
            <a:r>
              <a:rPr lang="es-ES" smtClean="0"/>
              <a:t>Cuarto nivel</a:t>
            </a:r>
          </a:p>
          <a:p>
            <a:pPr lvl="4" rtl="0"/>
            <a:r>
              <a:rPr lang="es-ES" smtClean="0"/>
              <a:t>Quinto nivel</a:t>
            </a:r>
            <a:endParaRPr/>
          </a:p>
        </p:txBody>
      </p:sp>
      <p:sp>
        <p:nvSpPr>
          <p:cNvPr id="7" name="Marcador de fecha 6"/>
          <p:cNvSpPr>
            <a:spLocks noGrp="1"/>
          </p:cNvSpPr>
          <p:nvPr>
            <p:ph type="dt" sz="half" idx="10"/>
          </p:nvPr>
        </p:nvSpPr>
        <p:spPr/>
        <p:txBody>
          <a:bodyPr rtlCol="0"/>
          <a:lstStyle/>
          <a:p>
            <a:pPr rtl="0"/>
            <a:fld id="{F3B43BC5-B426-49C6-B543-6BE1FE996263}" type="datetime1">
              <a:rPr lang="es-ES" smtClean="0"/>
              <a:t>24/10/2018</a:t>
            </a:fld>
            <a:endParaRPr lang="en-US"/>
          </a:p>
        </p:txBody>
      </p:sp>
      <p:sp>
        <p:nvSpPr>
          <p:cNvPr id="8" name="Marcador de pie de página 7"/>
          <p:cNvSpPr>
            <a:spLocks noGrp="1"/>
          </p:cNvSpPr>
          <p:nvPr>
            <p:ph type="ftr" sz="quarter" idx="11"/>
          </p:nvPr>
        </p:nvSpPr>
        <p:spPr/>
        <p:txBody>
          <a:bodyPr rtlCol="0"/>
          <a:lstStyle/>
          <a:p>
            <a:pPr rtl="0"/>
            <a:r>
              <a:rPr lang="es"/>
              <a:t>Agregar un pie de página</a:t>
            </a:r>
          </a:p>
        </p:txBody>
      </p:sp>
      <p:sp>
        <p:nvSpPr>
          <p:cNvPr id="9" name="Marcador de número de diapositiva 8"/>
          <p:cNvSpPr>
            <a:spLocks noGrp="1"/>
          </p:cNvSpPr>
          <p:nvPr>
            <p:ph type="sldNum" sz="quarter" idx="12"/>
          </p:nvPr>
        </p:nvSpPr>
        <p:spPr/>
        <p:txBody>
          <a:bodyPr rtlCol="0"/>
          <a:lstStyle/>
          <a:p>
            <a:pPr rtl="0"/>
            <a:fld id="{7DC1BBB0-96F0-4077-A278-0F3FB5C104D3}" type="slidenum">
              <a:rPr lang="es-ES" noProof="0" smtClean="0"/>
              <a:t>‹Nº›</a:t>
            </a:fld>
            <a:endParaRPr lang="es-ES" noProof="0" dirty="0"/>
          </a:p>
        </p:txBody>
      </p:sp>
    </p:spTree>
    <p:extLst>
      <p:ext uri="{BB962C8B-B14F-4D97-AF65-F5344CB8AC3E}">
        <p14:creationId xmlns:p14="http://schemas.microsoft.com/office/powerpoint/2010/main" val="3545950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smtClean="0"/>
              <a:t>Haga clic para modificar el estilo de título del patrón</a:t>
            </a:r>
            <a:endParaRPr/>
          </a:p>
        </p:txBody>
      </p:sp>
      <p:sp>
        <p:nvSpPr>
          <p:cNvPr id="3" name="Marcador de fecha 2"/>
          <p:cNvSpPr>
            <a:spLocks noGrp="1"/>
          </p:cNvSpPr>
          <p:nvPr>
            <p:ph type="dt" sz="half" idx="10"/>
          </p:nvPr>
        </p:nvSpPr>
        <p:spPr/>
        <p:txBody>
          <a:bodyPr rtlCol="0"/>
          <a:lstStyle/>
          <a:p>
            <a:pPr rtl="0"/>
            <a:fld id="{01D6F900-64FC-4A41-A350-C1AA5FFF6834}" type="datetime1">
              <a:rPr lang="es-ES" smtClean="0"/>
              <a:t>24/10/2018</a:t>
            </a:fld>
            <a:endParaRPr lang="en-US"/>
          </a:p>
        </p:txBody>
      </p:sp>
      <p:sp>
        <p:nvSpPr>
          <p:cNvPr id="4" name="Marcador de pie de página 3"/>
          <p:cNvSpPr>
            <a:spLocks noGrp="1"/>
          </p:cNvSpPr>
          <p:nvPr>
            <p:ph type="ftr" sz="quarter" idx="11"/>
          </p:nvPr>
        </p:nvSpPr>
        <p:spPr/>
        <p:txBody>
          <a:bodyPr rtlCol="0"/>
          <a:lstStyle/>
          <a:p>
            <a:pPr rtl="0"/>
            <a:r>
              <a:rPr lang="es"/>
              <a:t>Agregar un pie de página</a:t>
            </a:r>
          </a:p>
        </p:txBody>
      </p:sp>
      <p:sp>
        <p:nvSpPr>
          <p:cNvPr id="5" name="Marcador de número de diapositiva 4"/>
          <p:cNvSpPr>
            <a:spLocks noGrp="1"/>
          </p:cNvSpPr>
          <p:nvPr>
            <p:ph type="sldNum" sz="quarter" idx="12"/>
          </p:nvPr>
        </p:nvSpPr>
        <p:spPr/>
        <p:txBody>
          <a:bodyPr rtlCol="0"/>
          <a:lstStyle/>
          <a:p>
            <a:pPr rtl="0"/>
            <a:fld id="{7DC1BBB0-96F0-4077-A278-0F3FB5C104D3}" type="slidenum">
              <a:rPr lang="es-ES" noProof="0" smtClean="0"/>
              <a:t>‹Nº›</a:t>
            </a:fld>
            <a:endParaRPr lang="es-ES" noProof="0" dirty="0"/>
          </a:p>
        </p:txBody>
      </p:sp>
    </p:spTree>
    <p:extLst>
      <p:ext uri="{BB962C8B-B14F-4D97-AF65-F5344CB8AC3E}">
        <p14:creationId xmlns:p14="http://schemas.microsoft.com/office/powerpoint/2010/main" val="2121679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rtlCol="0"/>
          <a:lstStyle/>
          <a:p>
            <a:pPr rtl="0"/>
            <a:fld id="{6C164366-85C3-4477-9BA0-8CA970270611}" type="datetime1">
              <a:rPr lang="es-ES" smtClean="0"/>
              <a:t>24/10/2018</a:t>
            </a:fld>
            <a:endParaRPr lang="en-US" dirty="0"/>
          </a:p>
        </p:txBody>
      </p:sp>
      <p:sp>
        <p:nvSpPr>
          <p:cNvPr id="3" name="Marcador de pie de página 2"/>
          <p:cNvSpPr>
            <a:spLocks noGrp="1"/>
          </p:cNvSpPr>
          <p:nvPr>
            <p:ph type="ftr" sz="quarter" idx="11"/>
          </p:nvPr>
        </p:nvSpPr>
        <p:spPr/>
        <p:txBody>
          <a:bodyPr rtlCol="0"/>
          <a:lstStyle/>
          <a:p>
            <a:pPr rtl="0"/>
            <a:r>
              <a:rPr lang="es"/>
              <a:t>Agregar un pie de página</a:t>
            </a:r>
            <a:endParaRPr lang="en-US" dirty="0"/>
          </a:p>
        </p:txBody>
      </p:sp>
      <p:sp>
        <p:nvSpPr>
          <p:cNvPr id="4" name="Marcador de número de diapositiva 3"/>
          <p:cNvSpPr>
            <a:spLocks noGrp="1"/>
          </p:cNvSpPr>
          <p:nvPr>
            <p:ph type="sldNum" sz="quarter" idx="12"/>
          </p:nvPr>
        </p:nvSpPr>
        <p:spPr/>
        <p:txBody>
          <a:bodyPr vert="horz" lIns="91440" tIns="45720" rIns="91440" bIns="45720" rtlCol="0" anchor="ctr"/>
          <a:lstStyle>
            <a:lvl1pPr algn="r">
              <a:defRPr lang="en-US" smtClean="0"/>
            </a:lvl1pPr>
          </a:lstStyle>
          <a:p>
            <a:pPr rtl="0"/>
            <a:fld id="{7DC1BBB0-96F0-4077-A278-0F3FB5C104D3}" type="slidenum">
              <a:rPr lang="es-ES" noProof="0" smtClean="0"/>
              <a:pPr rtl="0"/>
              <a:t>‹Nº›</a:t>
            </a:fld>
            <a:endParaRPr lang="es-ES" noProof="0" dirty="0"/>
          </a:p>
        </p:txBody>
      </p:sp>
    </p:spTree>
    <p:extLst>
      <p:ext uri="{BB962C8B-B14F-4D97-AF65-F5344CB8AC3E}">
        <p14:creationId xmlns:p14="http://schemas.microsoft.com/office/powerpoint/2010/main" val="3566178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leyenda">
    <p:spTree>
      <p:nvGrpSpPr>
        <p:cNvPr id="1" name=""/>
        <p:cNvGrpSpPr/>
        <p:nvPr/>
      </p:nvGrpSpPr>
      <p:grpSpPr>
        <a:xfrm>
          <a:off x="0" y="0"/>
          <a:ext cx="0" cy="0"/>
          <a:chOff x="0" y="0"/>
          <a:chExt cx="0" cy="0"/>
        </a:xfrm>
      </p:grpSpPr>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6098"/>
            <a:ext cx="12188825" cy="6858000"/>
          </a:xfrm>
          <a:prstGeom prst="rect">
            <a:avLst/>
          </a:prstGeom>
        </p:spPr>
      </p:pic>
      <p:sp>
        <p:nvSpPr>
          <p:cNvPr id="2" name="Título 1"/>
          <p:cNvSpPr>
            <a:spLocks noGrp="1"/>
          </p:cNvSpPr>
          <p:nvPr>
            <p:ph type="title"/>
          </p:nvPr>
        </p:nvSpPr>
        <p:spPr bwMode="white">
          <a:xfrm>
            <a:off x="1598612" y="381000"/>
            <a:ext cx="3293422" cy="1371600"/>
          </a:xfrm>
        </p:spPr>
        <p:txBody>
          <a:bodyPr rtlCol="0" anchor="b">
            <a:noAutofit/>
          </a:bodyPr>
          <a:lstStyle>
            <a:lvl1pPr algn="l">
              <a:lnSpc>
                <a:spcPct val="78000"/>
              </a:lnSpc>
              <a:defRPr sz="2800" b="0" cap="all" baseline="0">
                <a:solidFill>
                  <a:schemeClr val="tx2"/>
                </a:solidFill>
              </a:defRPr>
            </a:lvl1pPr>
          </a:lstStyle>
          <a:p>
            <a:pPr rtl="0"/>
            <a:r>
              <a:rPr lang="es-ES" smtClean="0"/>
              <a:t>Haga clic para modificar el estilo de título del patrón</a:t>
            </a:r>
            <a:endParaRPr dirty="0"/>
          </a:p>
        </p:txBody>
      </p:sp>
      <p:sp>
        <p:nvSpPr>
          <p:cNvPr id="4" name="Marcador de posición de texto 3"/>
          <p:cNvSpPr>
            <a:spLocks noGrp="1"/>
          </p:cNvSpPr>
          <p:nvPr>
            <p:ph type="body" sz="half" idx="2"/>
          </p:nvPr>
        </p:nvSpPr>
        <p:spPr bwMode="white">
          <a:xfrm>
            <a:off x="1598612" y="1828800"/>
            <a:ext cx="3293422" cy="4343400"/>
          </a:xfrm>
        </p:spPr>
        <p:txBody>
          <a:bodyPr rtlCol="0">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smtClean="0"/>
              <a:t>Haga clic para modificar el estilo de texto del patrón</a:t>
            </a:r>
          </a:p>
        </p:txBody>
      </p:sp>
      <p:sp>
        <p:nvSpPr>
          <p:cNvPr id="3" name="Marcador de posición de contenido 2"/>
          <p:cNvSpPr>
            <a:spLocks noGrp="1"/>
          </p:cNvSpPr>
          <p:nvPr>
            <p:ph idx="1"/>
          </p:nvPr>
        </p:nvSpPr>
        <p:spPr>
          <a:xfrm>
            <a:off x="5232426" y="482600"/>
            <a:ext cx="6195986" cy="5689600"/>
          </a:xfrm>
        </p:spPr>
        <p:txBody>
          <a:bodyPr rtlCol="0">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rtl="0"/>
            <a:r>
              <a:rPr lang="es-ES" smtClean="0"/>
              <a:t>Haga clic para modificar el estilo de texto del patrón</a:t>
            </a:r>
          </a:p>
          <a:p>
            <a:pPr lvl="1" rtl="0"/>
            <a:r>
              <a:rPr lang="es-ES" smtClean="0"/>
              <a:t>Segundo nivel</a:t>
            </a:r>
          </a:p>
          <a:p>
            <a:pPr lvl="2" rtl="0"/>
            <a:r>
              <a:rPr lang="es-ES" smtClean="0"/>
              <a:t>Tercer nivel</a:t>
            </a:r>
          </a:p>
          <a:p>
            <a:pPr lvl="3" rtl="0"/>
            <a:r>
              <a:rPr lang="es-ES" smtClean="0"/>
              <a:t>Cuarto nivel</a:t>
            </a:r>
          </a:p>
          <a:p>
            <a:pPr lvl="4" rtl="0"/>
            <a:r>
              <a:rPr lang="es-ES" smtClean="0"/>
              <a:t>Quinto nivel</a:t>
            </a:r>
            <a:endParaRPr dirty="0"/>
          </a:p>
        </p:txBody>
      </p:sp>
      <p:sp>
        <p:nvSpPr>
          <p:cNvPr id="5" name="Marcador de fecha 4"/>
          <p:cNvSpPr>
            <a:spLocks noGrp="1"/>
          </p:cNvSpPr>
          <p:nvPr>
            <p:ph type="dt" sz="half" idx="10"/>
          </p:nvPr>
        </p:nvSpPr>
        <p:spPr/>
        <p:txBody>
          <a:bodyPr rtlCol="0"/>
          <a:lstStyle/>
          <a:p>
            <a:pPr rtl="0"/>
            <a:fld id="{B7BB3D46-E1BA-49E7-A8FE-CA2C3E1C9440}" type="datetime1">
              <a:rPr lang="es-ES" smtClean="0"/>
              <a:t>24/10/2018</a:t>
            </a:fld>
            <a:endParaRPr lang="en-US"/>
          </a:p>
        </p:txBody>
      </p:sp>
      <p:sp>
        <p:nvSpPr>
          <p:cNvPr id="6" name="Marcador de pie de página 5"/>
          <p:cNvSpPr>
            <a:spLocks noGrp="1"/>
          </p:cNvSpPr>
          <p:nvPr>
            <p:ph type="ftr" sz="quarter" idx="11"/>
          </p:nvPr>
        </p:nvSpPr>
        <p:spPr/>
        <p:txBody>
          <a:bodyPr rtlCol="0"/>
          <a:lstStyle/>
          <a:p>
            <a:pPr rtl="0"/>
            <a:r>
              <a:rPr lang="es"/>
              <a:t>Agregar un pie de página</a:t>
            </a:r>
          </a:p>
        </p:txBody>
      </p:sp>
      <p:sp>
        <p:nvSpPr>
          <p:cNvPr id="7" name="Marcador de número de diapositiva 6"/>
          <p:cNvSpPr>
            <a:spLocks noGrp="1"/>
          </p:cNvSpPr>
          <p:nvPr>
            <p:ph type="sldNum" sz="quarter" idx="12"/>
          </p:nvPr>
        </p:nvSpPr>
        <p:spPr/>
        <p:txBody>
          <a:bodyPr rtlCol="0"/>
          <a:lstStyle/>
          <a:p>
            <a:pPr rtl="0"/>
            <a:fld id="{7DC1BBB0-96F0-4077-A278-0F3FB5C104D3}" type="slidenum">
              <a:rPr lang="es-ES" noProof="0" smtClean="0"/>
              <a:t>‹Nº›</a:t>
            </a:fld>
            <a:endParaRPr lang="es-ES" noProof="0" dirty="0"/>
          </a:p>
        </p:txBody>
      </p:sp>
    </p:spTree>
    <p:extLst>
      <p:ext uri="{BB962C8B-B14F-4D97-AF65-F5344CB8AC3E}">
        <p14:creationId xmlns:p14="http://schemas.microsoft.com/office/powerpoint/2010/main" val="311189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spTree>
      <p:nvGrpSpPr>
        <p:cNvPr id="1" name=""/>
        <p:cNvGrpSpPr/>
        <p:nvPr/>
      </p:nvGrpSpPr>
      <p:grpSpPr>
        <a:xfrm>
          <a:off x="0" y="0"/>
          <a:ext cx="0" cy="0"/>
          <a:chOff x="0" y="0"/>
          <a:chExt cx="0" cy="0"/>
        </a:xfrm>
      </p:grpSpPr>
      <p:sp>
        <p:nvSpPr>
          <p:cNvPr id="9" name="Rectángulo 8"/>
          <p:cNvSpPr/>
          <p:nvPr userDrawn="1"/>
        </p:nvSpPr>
        <p:spPr>
          <a:xfrm>
            <a:off x="5103812" y="0"/>
            <a:ext cx="6324601"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rtl="0"/>
            <a:endParaRPr/>
          </a:p>
        </p:txBody>
      </p:sp>
      <p:sp>
        <p:nvSpPr>
          <p:cNvPr id="2" name="Título 1"/>
          <p:cNvSpPr>
            <a:spLocks noGrp="1"/>
          </p:cNvSpPr>
          <p:nvPr>
            <p:ph type="title"/>
          </p:nvPr>
        </p:nvSpPr>
        <p:spPr>
          <a:xfrm>
            <a:off x="1616718" y="381000"/>
            <a:ext cx="3293422" cy="1371600"/>
          </a:xfrm>
        </p:spPr>
        <p:txBody>
          <a:bodyPr rtlCol="0" anchor="b">
            <a:noAutofit/>
          </a:bodyPr>
          <a:lstStyle>
            <a:lvl1pPr algn="l">
              <a:lnSpc>
                <a:spcPct val="78000"/>
              </a:lnSpc>
              <a:defRPr sz="2800" b="0" cap="all" baseline="0">
                <a:solidFill>
                  <a:schemeClr val="tx1">
                    <a:lumMod val="75000"/>
                  </a:schemeClr>
                </a:solidFill>
              </a:defRPr>
            </a:lvl1pPr>
          </a:lstStyle>
          <a:p>
            <a:pPr rtl="0"/>
            <a:r>
              <a:rPr lang="es-ES" smtClean="0"/>
              <a:t>Haga clic para modificar el estilo de título del patrón</a:t>
            </a:r>
            <a:endParaRPr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bwMode="auto">
          <a:xfrm>
            <a:off x="5232426" y="482600"/>
            <a:ext cx="6043586" cy="5689600"/>
          </a:xfrm>
          <a:ln w="19050">
            <a:solidFill>
              <a:schemeClr val="bg1"/>
            </a:solidFill>
          </a:ln>
        </p:spPr>
        <p:txBody>
          <a:bodyPr rtlCol="0">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smtClean="0"/>
              <a:t>Haga clic en el icono para agregar una imagen</a:t>
            </a:r>
            <a:endParaRPr/>
          </a:p>
        </p:txBody>
      </p:sp>
      <p:sp>
        <p:nvSpPr>
          <p:cNvPr id="4" name="Marcador de posición de texto 3"/>
          <p:cNvSpPr>
            <a:spLocks noGrp="1"/>
          </p:cNvSpPr>
          <p:nvPr>
            <p:ph type="body" sz="half" idx="2"/>
          </p:nvPr>
        </p:nvSpPr>
        <p:spPr>
          <a:xfrm>
            <a:off x="1616718" y="1828800"/>
            <a:ext cx="3293422" cy="4343400"/>
          </a:xfrm>
        </p:spPr>
        <p:txBody>
          <a:bodyPr rtlCol="0">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smtClean="0"/>
              <a:t>Haga clic para modificar el estilo de texto del patrón</a:t>
            </a:r>
          </a:p>
        </p:txBody>
      </p:sp>
      <p:sp>
        <p:nvSpPr>
          <p:cNvPr id="5" name="Marcador de fecha 4"/>
          <p:cNvSpPr>
            <a:spLocks noGrp="1"/>
          </p:cNvSpPr>
          <p:nvPr>
            <p:ph type="dt" sz="half" idx="10"/>
          </p:nvPr>
        </p:nvSpPr>
        <p:spPr/>
        <p:txBody>
          <a:bodyPr rtlCol="0"/>
          <a:lstStyle/>
          <a:p>
            <a:pPr rtl="0"/>
            <a:fld id="{94E66489-B3B8-47D4-BC8D-6940F3CA7B30}" type="datetime1">
              <a:rPr lang="es-ES" smtClean="0"/>
              <a:t>24/10/2018</a:t>
            </a:fld>
            <a:endParaRPr lang="en-US"/>
          </a:p>
        </p:txBody>
      </p:sp>
      <p:sp>
        <p:nvSpPr>
          <p:cNvPr id="6" name="Marcador de pie de página 5"/>
          <p:cNvSpPr>
            <a:spLocks noGrp="1"/>
          </p:cNvSpPr>
          <p:nvPr>
            <p:ph type="ftr" sz="quarter" idx="11"/>
          </p:nvPr>
        </p:nvSpPr>
        <p:spPr/>
        <p:txBody>
          <a:bodyPr rtlCol="0"/>
          <a:lstStyle/>
          <a:p>
            <a:pPr rtl="0"/>
            <a:r>
              <a:rPr lang="es"/>
              <a:t>Agregar un pie de página</a:t>
            </a:r>
          </a:p>
        </p:txBody>
      </p:sp>
      <p:sp>
        <p:nvSpPr>
          <p:cNvPr id="7" name="Marcador de número de diapositiva 6"/>
          <p:cNvSpPr>
            <a:spLocks noGrp="1"/>
          </p:cNvSpPr>
          <p:nvPr>
            <p:ph type="sldNum" sz="quarter" idx="12"/>
          </p:nvPr>
        </p:nvSpPr>
        <p:spPr/>
        <p:txBody>
          <a:bodyPr rtlCol="0"/>
          <a:lstStyle/>
          <a:p>
            <a:pPr rtl="0"/>
            <a:fld id="{7DC1BBB0-96F0-4077-A278-0F3FB5C104D3}" type="slidenum">
              <a:rPr lang="es-ES" noProof="0" smtClean="0"/>
              <a:t>‹Nº›</a:t>
            </a:fld>
            <a:endParaRPr lang="es-ES" noProof="0" dirty="0"/>
          </a:p>
        </p:txBody>
      </p:sp>
    </p:spTree>
    <p:extLst>
      <p:ext uri="{BB962C8B-B14F-4D97-AF65-F5344CB8AC3E}">
        <p14:creationId xmlns:p14="http://schemas.microsoft.com/office/powerpoint/2010/main" val="135703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1593436" y="177800"/>
            <a:ext cx="9782801" cy="1239837"/>
          </a:xfrm>
          <a:prstGeom prst="rect">
            <a:avLst/>
          </a:prstGeom>
        </p:spPr>
        <p:txBody>
          <a:bodyPr vert="horz" lIns="91440" tIns="45720" rIns="91440" bIns="45720" rtlCol="0" anchor="b">
            <a:normAutofit/>
          </a:bodyPr>
          <a:lstStyle/>
          <a:p>
            <a:pPr rtl="0"/>
            <a:r>
              <a:rPr lang="es"/>
              <a:t>Haga clic para modificar el estilo de título del patrón</a:t>
            </a:r>
            <a:endParaRPr dirty="0"/>
          </a:p>
        </p:txBody>
      </p:sp>
      <p:sp>
        <p:nvSpPr>
          <p:cNvPr id="3" name="Marcador de posición de texto 2"/>
          <p:cNvSpPr>
            <a:spLocks noGrp="1"/>
          </p:cNvSpPr>
          <p:nvPr>
            <p:ph type="body" idx="1"/>
          </p:nvPr>
        </p:nvSpPr>
        <p:spPr>
          <a:xfrm>
            <a:off x="1593436" y="1600200"/>
            <a:ext cx="9782801" cy="4572000"/>
          </a:xfrm>
          <a:prstGeom prst="rect">
            <a:avLst/>
          </a:prstGeom>
        </p:spPr>
        <p:txBody>
          <a:bodyPr vert="horz" lIns="91440" tIns="45720" rIns="91440" bIns="45720" rtlCol="0">
            <a:normAutofit/>
          </a:bodyPr>
          <a:lstStyle/>
          <a:p>
            <a:pPr lvl="0" rtl="0"/>
            <a:r>
              <a:rPr lang="es-ES" dirty="0"/>
              <a:t>Editar el estilo de texto del patrón</a:t>
            </a:r>
            <a:endParaRPr lang="es" dirty="0"/>
          </a:p>
          <a:p>
            <a:pPr lvl="1" rtl="0"/>
            <a:r>
              <a:rPr lang="es" dirty="0"/>
              <a:t>Segundo nivel</a:t>
            </a:r>
          </a:p>
          <a:p>
            <a:pPr lvl="2" rtl="0"/>
            <a:r>
              <a:rPr lang="es" dirty="0"/>
              <a:t>Tercer nivel</a:t>
            </a:r>
          </a:p>
          <a:p>
            <a:pPr lvl="3" rtl="0"/>
            <a:r>
              <a:rPr lang="es" dirty="0"/>
              <a:t>Cuarto nivel</a:t>
            </a:r>
          </a:p>
          <a:p>
            <a:pPr lvl="4" rtl="0"/>
            <a:r>
              <a:rPr lang="es" dirty="0"/>
              <a:t>Quinto nivel</a:t>
            </a:r>
            <a:endParaRPr dirty="0"/>
          </a:p>
        </p:txBody>
      </p:sp>
      <p:sp>
        <p:nvSpPr>
          <p:cNvPr id="4" name="Marcador de fecha 3"/>
          <p:cNvSpPr>
            <a:spLocks noGrp="1"/>
          </p:cNvSpPr>
          <p:nvPr>
            <p:ph type="dt" sz="half" idx="2"/>
          </p:nvPr>
        </p:nvSpPr>
        <p:spPr>
          <a:xfrm>
            <a:off x="5180250" y="6316091"/>
            <a:ext cx="1218883" cy="365125"/>
          </a:xfrm>
          <a:prstGeom prst="rect">
            <a:avLst/>
          </a:prstGeom>
        </p:spPr>
        <p:txBody>
          <a:bodyPr vert="horz" lIns="91440" tIns="45720" rIns="91440" bIns="45720" rtlCol="0" anchor="ctr"/>
          <a:lstStyle>
            <a:lvl1pPr algn="l">
              <a:defRPr sz="1100" cap="all" baseline="0">
                <a:solidFill>
                  <a:schemeClr val="tx1"/>
                </a:solidFill>
              </a:defRPr>
            </a:lvl1pPr>
          </a:lstStyle>
          <a:p>
            <a:pPr rtl="0"/>
            <a:fld id="{A0150591-9C48-44CA-AC81-D7570B1FC20F}" type="datetime1">
              <a:rPr lang="es-ES" smtClean="0"/>
              <a:t>24/10/2018</a:t>
            </a:fld>
            <a:endParaRPr lang="en-US" dirty="0"/>
          </a:p>
        </p:txBody>
      </p:sp>
      <p:sp>
        <p:nvSpPr>
          <p:cNvPr id="5" name="Marcador de pie de página 4"/>
          <p:cNvSpPr>
            <a:spLocks noGrp="1"/>
          </p:cNvSpPr>
          <p:nvPr>
            <p:ph type="ftr" sz="quarter" idx="3"/>
          </p:nvPr>
        </p:nvSpPr>
        <p:spPr>
          <a:xfrm>
            <a:off x="6595933" y="6316091"/>
            <a:ext cx="3974065" cy="365125"/>
          </a:xfrm>
          <a:prstGeom prst="rect">
            <a:avLst/>
          </a:prstGeom>
        </p:spPr>
        <p:txBody>
          <a:bodyPr vert="horz" lIns="91440" tIns="45720" rIns="91440" bIns="45720" rtlCol="0" anchor="ctr"/>
          <a:lstStyle>
            <a:lvl1pPr algn="ctr">
              <a:defRPr sz="1100" cap="all" baseline="0">
                <a:solidFill>
                  <a:schemeClr val="tx1"/>
                </a:solidFill>
              </a:defRPr>
            </a:lvl1pPr>
          </a:lstStyle>
          <a:p>
            <a:pPr rtl="0"/>
            <a:r>
              <a:rPr lang="es"/>
              <a:t>Agregar un pie de página</a:t>
            </a:r>
            <a:endParaRPr lang="en-US"/>
          </a:p>
        </p:txBody>
      </p:sp>
      <p:sp>
        <p:nvSpPr>
          <p:cNvPr id="6" name="Marcador de número de diapositiva 5"/>
          <p:cNvSpPr>
            <a:spLocks noGrp="1"/>
          </p:cNvSpPr>
          <p:nvPr>
            <p:ph type="sldNum" sz="quarter" idx="4"/>
          </p:nvPr>
        </p:nvSpPr>
        <p:spPr>
          <a:xfrm>
            <a:off x="10766796" y="6316091"/>
            <a:ext cx="609441" cy="365125"/>
          </a:xfrm>
          <a:prstGeom prst="rect">
            <a:avLst/>
          </a:prstGeom>
        </p:spPr>
        <p:txBody>
          <a:bodyPr vert="horz" lIns="91440" tIns="45720" rIns="91440" bIns="45720" rtlCol="0" anchor="ctr"/>
          <a:lstStyle>
            <a:lvl1pPr algn="r">
              <a:defRPr sz="1100" cap="all" baseline="0">
                <a:solidFill>
                  <a:schemeClr val="tx1"/>
                </a:solidFill>
              </a:defRPr>
            </a:lvl1pPr>
          </a:lstStyle>
          <a:p>
            <a:pPr rtl="0"/>
            <a:fld id="{7DC1BBB0-96F0-4077-A278-0F3FB5C104D3}" type="slidenum">
              <a:rPr lang="es-ES" noProof="0" smtClean="0"/>
              <a:pPr rtl="0"/>
              <a:t>‹Nº›</a:t>
            </a:fld>
            <a:endParaRPr lang="es-ES" noProof="0" dirty="0"/>
          </a:p>
        </p:txBody>
      </p:sp>
    </p:spTree>
    <p:extLst>
      <p:ext uri="{BB962C8B-B14F-4D97-AF65-F5344CB8AC3E}">
        <p14:creationId xmlns:p14="http://schemas.microsoft.com/office/powerpoint/2010/main" val="51262903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2"/>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2"/>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2"/>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2"/>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2"/>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39" userDrawn="1">
          <p15:clr>
            <a:srgbClr val="F26B43"/>
          </p15:clr>
        </p15:guide>
        <p15:guide id="2" pos="1007" userDrawn="1">
          <p15:clr>
            <a:srgbClr val="F26B43"/>
          </p15:clr>
        </p15:guide>
        <p15:guide id="3" pos="719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jpg"/><Relationship Id="rId1" Type="http://schemas.openxmlformats.org/officeDocument/2006/relationships/slideLayout" Target="../slideLayouts/slideLayout2.xml"/><Relationship Id="rId5" Type="http://schemas.openxmlformats.org/officeDocument/2006/relationships/image" Target="../media/image45.jpg"/><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061964" y="1052736"/>
            <a:ext cx="8329031" cy="2680127"/>
          </a:xfrm>
        </p:spPr>
        <p:txBody>
          <a:bodyPr rtlCol="0"/>
          <a:lstStyle/>
          <a:p>
            <a:pPr rtl="0"/>
            <a:r>
              <a:rPr lang="es-ES" sz="8000" b="1" u="sng" dirty="0" smtClean="0">
                <a:ln w="6600">
                  <a:solidFill>
                    <a:schemeClr val="accent2"/>
                  </a:solidFill>
                  <a:prstDash val="solid"/>
                </a:ln>
                <a:solidFill>
                  <a:srgbClr val="FFFFFF"/>
                </a:solidFill>
                <a:effectLst>
                  <a:outerShdw dist="38100" dir="2700000" algn="tl" rotWithShape="0">
                    <a:schemeClr val="accent2"/>
                  </a:outerShdw>
                </a:effectLst>
              </a:rPr>
              <a:t>Influenza</a:t>
            </a:r>
            <a:endParaRPr lang="es-ES" sz="8000" b="1" u="sng"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Subtítulo 2"/>
          <p:cNvSpPr>
            <a:spLocks noGrp="1"/>
          </p:cNvSpPr>
          <p:nvPr>
            <p:ph type="subTitle" idx="1"/>
          </p:nvPr>
        </p:nvSpPr>
        <p:spPr>
          <a:xfrm>
            <a:off x="549796" y="5517232"/>
            <a:ext cx="7516442" cy="1116085"/>
          </a:xfrm>
        </p:spPr>
        <p:txBody>
          <a:bodyPr rtlCol="0">
            <a:normAutofit/>
          </a:bodyPr>
          <a:lstStyle/>
          <a:p>
            <a:pPr rtl="0"/>
            <a:r>
              <a:rPr lang="es-ES" sz="2000" dirty="0" smtClean="0"/>
              <a:t>Dra. Daniela Báez </a:t>
            </a:r>
          </a:p>
          <a:p>
            <a:pPr rtl="0"/>
            <a:r>
              <a:rPr lang="es-ES" sz="2000" i="1" dirty="0" smtClean="0"/>
              <a:t>Responsable estatal de Influenza</a:t>
            </a:r>
            <a:endParaRPr lang="es-ES" sz="2000" i="1" dirty="0"/>
          </a:p>
        </p:txBody>
      </p:sp>
      <p:pic>
        <p:nvPicPr>
          <p:cNvPr id="1026" name="Picture 2" descr="Resultado de imagen para logo servicios de salud sl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82644" y="188640"/>
            <a:ext cx="2806193" cy="10297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5" name="Subtítulo 2"/>
          <p:cNvSpPr txBox="1">
            <a:spLocks/>
          </p:cNvSpPr>
          <p:nvPr/>
        </p:nvSpPr>
        <p:spPr>
          <a:xfrm>
            <a:off x="2638028" y="3732863"/>
            <a:ext cx="7516442" cy="111608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0"/>
              </a:spcBef>
              <a:buFont typeface="Euphemia" pitchFamily="34" charset="0"/>
              <a:buNone/>
              <a:defRPr sz="3200" kern="1200">
                <a:solidFill>
                  <a:schemeClr val="bg1"/>
                </a:solidFill>
                <a:latin typeface="+mn-lt"/>
                <a:ea typeface="+mn-ea"/>
                <a:cs typeface="+mn-cs"/>
              </a:defRPr>
            </a:lvl1pPr>
            <a:lvl2pPr marL="457200" indent="0" algn="ctr" defTabSz="914400" rtl="0" eaLnBrk="1" latinLnBrk="0" hangingPunct="1">
              <a:lnSpc>
                <a:spcPct val="90000"/>
              </a:lnSpc>
              <a:spcBef>
                <a:spcPts val="600"/>
              </a:spcBef>
              <a:buFont typeface="Euphemia" pitchFamily="34" charset="0"/>
              <a:buNone/>
              <a:defRPr sz="24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600"/>
              </a:spcBef>
              <a:buFont typeface="Euphemia" pitchFamily="34" charset="0"/>
              <a:buNone/>
              <a:defRPr sz="20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600"/>
              </a:spcBef>
              <a:buFont typeface="Arial" pitchFamily="34" charset="0"/>
              <a:buNone/>
              <a:defRPr sz="18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600"/>
              </a:spcBef>
              <a:buFont typeface="Euphemia"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lnSpc>
                <a:spcPct val="90000"/>
              </a:lnSpc>
              <a:spcBef>
                <a:spcPts val="600"/>
              </a:spcBef>
              <a:buFont typeface="Euphemia" pitchFamily="34" charset="0"/>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600"/>
              </a:spcBef>
              <a:buFont typeface="Euphemia" pitchFamily="34" charset="0"/>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600"/>
              </a:spcBef>
              <a:buFont typeface="Euphemia" pitchFamily="34" charset="0"/>
              <a:buNone/>
              <a:defRPr sz="1800" kern="1200" baseline="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600"/>
              </a:spcBef>
              <a:buFont typeface="Euphemia" pitchFamily="34" charset="0"/>
              <a:buNone/>
              <a:defRPr sz="1800" kern="1200" baseline="0">
                <a:solidFill>
                  <a:schemeClr val="tx1">
                    <a:tint val="75000"/>
                  </a:schemeClr>
                </a:solidFill>
                <a:latin typeface="+mn-lt"/>
                <a:ea typeface="+mn-ea"/>
                <a:cs typeface="+mn-cs"/>
              </a:defRPr>
            </a:lvl9pPr>
          </a:lstStyle>
          <a:p>
            <a:r>
              <a:rPr lang="es-ES" sz="2000" b="1" dirty="0" smtClean="0"/>
              <a:t>Temporada 2018-2019</a:t>
            </a:r>
            <a:endParaRPr lang="es-ES" sz="2000" b="1" i="1" dirty="0"/>
          </a:p>
        </p:txBody>
      </p:sp>
    </p:spTree>
    <p:extLst>
      <p:ext uri="{BB962C8B-B14F-4D97-AF65-F5344CB8AC3E}">
        <p14:creationId xmlns:p14="http://schemas.microsoft.com/office/powerpoint/2010/main" val="491996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0697" y="404664"/>
            <a:ext cx="3705225"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6500" y="366564"/>
            <a:ext cx="3781425"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972" y="3573016"/>
            <a:ext cx="3705225"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n 3"/>
          <p:cNvPicPr>
            <a:picLocks noChangeAspect="1"/>
          </p:cNvPicPr>
          <p:nvPr/>
        </p:nvPicPr>
        <p:blipFill>
          <a:blip r:embed="rId5"/>
          <a:stretch>
            <a:fillRect/>
          </a:stretch>
        </p:blipFill>
        <p:spPr>
          <a:xfrm>
            <a:off x="6461001" y="3573016"/>
            <a:ext cx="5165576" cy="1799709"/>
          </a:xfrm>
          <a:prstGeom prst="rect">
            <a:avLst/>
          </a:prstGeom>
          <a:ln>
            <a:noFill/>
          </a:ln>
          <a:effectLst>
            <a:outerShdw blurRad="292100" dist="139700" dir="2700000" algn="tl" rotWithShape="0">
              <a:srgbClr val="333333">
                <a:alpha val="65000"/>
              </a:srgbClr>
            </a:outerShdw>
          </a:effectLst>
        </p:spPr>
      </p:pic>
      <p:sp>
        <p:nvSpPr>
          <p:cNvPr id="5" name="Rectángulo 4"/>
          <p:cNvSpPr/>
          <p:nvPr/>
        </p:nvSpPr>
        <p:spPr>
          <a:xfrm>
            <a:off x="0" y="551958"/>
            <a:ext cx="1512168" cy="5632311"/>
          </a:xfrm>
          <a:prstGeom prst="rect">
            <a:avLst/>
          </a:prstGeom>
          <a:noFill/>
        </p:spPr>
        <p:txBody>
          <a:bodyPr wrap="square" lIns="91440" tIns="45720" rIns="91440" bIns="45720">
            <a:spAutoFit/>
          </a:bodyPr>
          <a:lstStyle/>
          <a:p>
            <a:pPr algn="ctr"/>
            <a:r>
              <a:rPr lang="es-ES" sz="4000" b="1" dirty="0" smtClean="0">
                <a:ln w="6600">
                  <a:solidFill>
                    <a:schemeClr val="accent2"/>
                  </a:solidFill>
                  <a:prstDash val="solid"/>
                </a:ln>
                <a:solidFill>
                  <a:srgbClr val="FFFFFF"/>
                </a:solidFill>
                <a:effectLst>
                  <a:outerShdw dist="38100" dir="2700000" algn="tl" rotWithShape="0">
                    <a:schemeClr val="accent2"/>
                  </a:outerShdw>
                </a:effectLst>
                <a:latin typeface="Candara" panose="020E0502030303020204" pitchFamily="34" charset="0"/>
                <a:cs typeface="Aharoni" panose="02010803020104030203" pitchFamily="2" charset="-79"/>
              </a:rPr>
              <a:t>T</a:t>
            </a:r>
          </a:p>
          <a:p>
            <a:pPr algn="ctr"/>
            <a:r>
              <a:rPr lang="es-ES" sz="4000" b="1" dirty="0" smtClean="0">
                <a:ln w="6600">
                  <a:solidFill>
                    <a:schemeClr val="accent2"/>
                  </a:solidFill>
                  <a:prstDash val="solid"/>
                </a:ln>
                <a:solidFill>
                  <a:srgbClr val="FFFFFF"/>
                </a:solidFill>
                <a:effectLst>
                  <a:outerShdw dist="38100" dir="2700000" algn="tl" rotWithShape="0">
                    <a:schemeClr val="accent2"/>
                  </a:outerShdw>
                </a:effectLst>
                <a:latin typeface="Candara" panose="020E0502030303020204" pitchFamily="34" charset="0"/>
                <a:cs typeface="Aharoni" panose="02010803020104030203" pitchFamily="2" charset="-79"/>
              </a:rPr>
              <a:t>E</a:t>
            </a:r>
          </a:p>
          <a:p>
            <a:pPr algn="ctr"/>
            <a:r>
              <a:rPr lang="es-ES" sz="4000" b="1" dirty="0" smtClean="0">
                <a:ln w="6600">
                  <a:solidFill>
                    <a:schemeClr val="accent2"/>
                  </a:solidFill>
                  <a:prstDash val="solid"/>
                </a:ln>
                <a:solidFill>
                  <a:srgbClr val="FFFFFF"/>
                </a:solidFill>
                <a:effectLst>
                  <a:outerShdw dist="38100" dir="2700000" algn="tl" rotWithShape="0">
                    <a:schemeClr val="accent2"/>
                  </a:outerShdw>
                </a:effectLst>
                <a:latin typeface="Candara" panose="020E0502030303020204" pitchFamily="34" charset="0"/>
                <a:cs typeface="Aharoni" panose="02010803020104030203" pitchFamily="2" charset="-79"/>
              </a:rPr>
              <a:t>M</a:t>
            </a:r>
          </a:p>
          <a:p>
            <a:pPr algn="ctr"/>
            <a:r>
              <a:rPr lang="es-ES" sz="4000" b="1" dirty="0" smtClean="0">
                <a:ln w="6600">
                  <a:solidFill>
                    <a:schemeClr val="accent2"/>
                  </a:solidFill>
                  <a:prstDash val="solid"/>
                </a:ln>
                <a:solidFill>
                  <a:srgbClr val="FFFFFF"/>
                </a:solidFill>
                <a:effectLst>
                  <a:outerShdw dist="38100" dir="2700000" algn="tl" rotWithShape="0">
                    <a:schemeClr val="accent2"/>
                  </a:outerShdw>
                </a:effectLst>
                <a:latin typeface="Candara" panose="020E0502030303020204" pitchFamily="34" charset="0"/>
                <a:cs typeface="Aharoni" panose="02010803020104030203" pitchFamily="2" charset="-79"/>
              </a:rPr>
              <a:t>P</a:t>
            </a:r>
          </a:p>
          <a:p>
            <a:pPr algn="ctr"/>
            <a:r>
              <a:rPr lang="es-ES" sz="4000" b="1" dirty="0">
                <a:ln w="6600">
                  <a:solidFill>
                    <a:schemeClr val="accent2"/>
                  </a:solidFill>
                  <a:prstDash val="solid"/>
                </a:ln>
                <a:solidFill>
                  <a:srgbClr val="FFFFFF"/>
                </a:solidFill>
                <a:effectLst>
                  <a:outerShdw dist="38100" dir="2700000" algn="tl" rotWithShape="0">
                    <a:schemeClr val="accent2"/>
                  </a:outerShdw>
                </a:effectLst>
                <a:latin typeface="Candara" panose="020E0502030303020204" pitchFamily="34" charset="0"/>
                <a:cs typeface="Aharoni" panose="02010803020104030203" pitchFamily="2" charset="-79"/>
              </a:rPr>
              <a:t>.</a:t>
            </a:r>
            <a:endParaRPr lang="es-ES" sz="4000" b="1" dirty="0" smtClean="0">
              <a:ln w="6600">
                <a:solidFill>
                  <a:schemeClr val="accent2"/>
                </a:solidFill>
                <a:prstDash val="solid"/>
              </a:ln>
              <a:solidFill>
                <a:srgbClr val="FFFFFF"/>
              </a:solidFill>
              <a:effectLst>
                <a:outerShdw dist="38100" dir="2700000" algn="tl" rotWithShape="0">
                  <a:schemeClr val="accent2"/>
                </a:outerShdw>
              </a:effectLst>
              <a:latin typeface="Candara" panose="020E0502030303020204" pitchFamily="34" charset="0"/>
              <a:cs typeface="Aharoni" panose="02010803020104030203" pitchFamily="2" charset="-79"/>
            </a:endParaRPr>
          </a:p>
          <a:p>
            <a:pPr algn="ctr"/>
            <a:r>
              <a:rPr lang="es-ES" sz="4000" b="1" dirty="0" smtClean="0">
                <a:ln w="6600">
                  <a:solidFill>
                    <a:schemeClr val="accent2"/>
                  </a:solidFill>
                  <a:prstDash val="solid"/>
                </a:ln>
                <a:solidFill>
                  <a:srgbClr val="FFFFFF"/>
                </a:solidFill>
                <a:effectLst>
                  <a:outerShdw dist="38100" dir="2700000" algn="tl" rotWithShape="0">
                    <a:schemeClr val="accent2"/>
                  </a:outerShdw>
                </a:effectLst>
                <a:latin typeface="Candara" panose="020E0502030303020204" pitchFamily="34" charset="0"/>
                <a:cs typeface="Aharoni" panose="02010803020104030203" pitchFamily="2" charset="-79"/>
              </a:rPr>
              <a:t>E</a:t>
            </a:r>
          </a:p>
          <a:p>
            <a:pPr algn="ctr"/>
            <a:r>
              <a:rPr lang="es-ES" sz="4000" b="1" dirty="0" smtClean="0">
                <a:ln w="6600">
                  <a:solidFill>
                    <a:schemeClr val="accent2"/>
                  </a:solidFill>
                  <a:prstDash val="solid"/>
                </a:ln>
                <a:solidFill>
                  <a:srgbClr val="FFFFFF"/>
                </a:solidFill>
                <a:effectLst>
                  <a:outerShdw dist="38100" dir="2700000" algn="tl" rotWithShape="0">
                    <a:schemeClr val="accent2"/>
                  </a:outerShdw>
                </a:effectLst>
                <a:latin typeface="Candara" panose="020E0502030303020204" pitchFamily="34" charset="0"/>
                <a:cs typeface="Aharoni" panose="02010803020104030203" pitchFamily="2" charset="-79"/>
              </a:rPr>
              <a:t>S</a:t>
            </a:r>
          </a:p>
          <a:p>
            <a:pPr algn="ctr"/>
            <a:r>
              <a:rPr lang="es-ES" sz="4000" b="1" dirty="0" smtClean="0">
                <a:ln w="6600">
                  <a:solidFill>
                    <a:schemeClr val="accent2"/>
                  </a:solidFill>
                  <a:prstDash val="solid"/>
                </a:ln>
                <a:solidFill>
                  <a:srgbClr val="FFFFFF"/>
                </a:solidFill>
                <a:effectLst>
                  <a:outerShdw dist="38100" dir="2700000" algn="tl" rotWithShape="0">
                    <a:schemeClr val="accent2"/>
                  </a:outerShdw>
                </a:effectLst>
                <a:latin typeface="Candara" panose="020E0502030303020204" pitchFamily="34" charset="0"/>
                <a:cs typeface="Aharoni" panose="02010803020104030203" pitchFamily="2" charset="-79"/>
              </a:rPr>
              <a:t>T</a:t>
            </a:r>
          </a:p>
          <a:p>
            <a:pPr algn="ctr"/>
            <a:r>
              <a:rPr lang="es-ES" sz="4000" b="1" dirty="0">
                <a:ln w="6600">
                  <a:solidFill>
                    <a:schemeClr val="accent2"/>
                  </a:solidFill>
                  <a:prstDash val="solid"/>
                </a:ln>
                <a:solidFill>
                  <a:srgbClr val="FFFFFF"/>
                </a:solidFill>
                <a:effectLst>
                  <a:outerShdw dist="38100" dir="2700000" algn="tl" rotWithShape="0">
                    <a:schemeClr val="accent2"/>
                  </a:outerShdw>
                </a:effectLst>
                <a:latin typeface="Candara" panose="020E0502030303020204" pitchFamily="34" charset="0"/>
                <a:cs typeface="Aharoni" panose="02010803020104030203" pitchFamily="2" charset="-79"/>
              </a:rPr>
              <a:t>.</a:t>
            </a:r>
            <a:endParaRPr lang="es-ES" sz="4000" b="1" dirty="0" smtClean="0">
              <a:ln w="6600">
                <a:solidFill>
                  <a:schemeClr val="accent2"/>
                </a:solidFill>
                <a:prstDash val="solid"/>
              </a:ln>
              <a:solidFill>
                <a:srgbClr val="FFFFFF"/>
              </a:solidFill>
              <a:effectLst>
                <a:outerShdw dist="38100" dir="2700000" algn="tl" rotWithShape="0">
                  <a:schemeClr val="accent2"/>
                </a:outerShdw>
              </a:effectLst>
              <a:latin typeface="Candara" panose="020E0502030303020204" pitchFamily="34" charset="0"/>
              <a:cs typeface="Aharoni" panose="02010803020104030203" pitchFamily="2" charset="-79"/>
            </a:endParaRPr>
          </a:p>
        </p:txBody>
      </p:sp>
      <p:sp>
        <p:nvSpPr>
          <p:cNvPr id="6" name="Rectángulo 5"/>
          <p:cNvSpPr/>
          <p:nvPr/>
        </p:nvSpPr>
        <p:spPr>
          <a:xfrm>
            <a:off x="7315597" y="5589240"/>
            <a:ext cx="3456384" cy="830997"/>
          </a:xfrm>
          <a:prstGeom prst="rect">
            <a:avLst/>
          </a:prstGeom>
        </p:spPr>
        <p:txBody>
          <a:bodyPr wrap="square">
            <a:spAutoFit/>
          </a:bodyPr>
          <a:lstStyle/>
          <a:p>
            <a:r>
              <a:rPr lang="es-MX" sz="1200" b="1" dirty="0">
                <a:latin typeface="Candara" panose="020E0502030303020204" pitchFamily="34" charset="0"/>
              </a:rPr>
              <a:t>En la temporada de influenza estacional 2018-2019 los grupos etarios con mayor número de casos</a:t>
            </a:r>
          </a:p>
          <a:p>
            <a:r>
              <a:rPr lang="es-MX" sz="1200" b="1" dirty="0">
                <a:latin typeface="Candara" panose="020E0502030303020204" pitchFamily="34" charset="0"/>
              </a:rPr>
              <a:t>positivos a influenza son: el de 1 a 9, seguido del de 40 a 49 y 30 a 39 años</a:t>
            </a:r>
          </a:p>
        </p:txBody>
      </p:sp>
      <p:sp>
        <p:nvSpPr>
          <p:cNvPr id="7" name="Elipse 6"/>
          <p:cNvSpPr/>
          <p:nvPr/>
        </p:nvSpPr>
        <p:spPr>
          <a:xfrm>
            <a:off x="6382444" y="3356501"/>
            <a:ext cx="2016224" cy="648563"/>
          </a:xfrm>
          <a:prstGeom prst="ellipse">
            <a:avLst/>
          </a:prstGeom>
          <a:noFill/>
          <a:ln w="76200">
            <a:solidFill>
              <a:srgbClr val="FFC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s-MX" dirty="0"/>
          </a:p>
        </p:txBody>
      </p:sp>
    </p:spTree>
    <p:extLst>
      <p:ext uri="{BB962C8B-B14F-4D97-AF65-F5344CB8AC3E}">
        <p14:creationId xmlns:p14="http://schemas.microsoft.com/office/powerpoint/2010/main" val="1562651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smtClean="0"/>
              <a:t>Inhibidores de los canales iónicos M2</a:t>
            </a:r>
          </a:p>
          <a:p>
            <a:r>
              <a:rPr lang="es-MX" dirty="0" smtClean="0"/>
              <a:t>Inhibidores de la </a:t>
            </a:r>
            <a:r>
              <a:rPr lang="es-MX" dirty="0" err="1" smtClean="0"/>
              <a:t>neuraminidasa</a:t>
            </a:r>
            <a:endParaRPr lang="es-MX" dirty="0" smtClean="0"/>
          </a:p>
        </p:txBody>
      </p:sp>
      <p:sp>
        <p:nvSpPr>
          <p:cNvPr id="4" name="Título 12"/>
          <p:cNvSpPr txBox="1">
            <a:spLocks/>
          </p:cNvSpPr>
          <p:nvPr/>
        </p:nvSpPr>
        <p:spPr>
          <a:xfrm>
            <a:off x="1701924" y="32405"/>
            <a:ext cx="9782801" cy="12398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2"/>
                </a:solidFill>
                <a:latin typeface="+mj-lt"/>
                <a:ea typeface="+mj-ea"/>
                <a:cs typeface="+mj-cs"/>
              </a:defRPr>
            </a:lvl1pPr>
          </a:lstStyle>
          <a:p>
            <a:r>
              <a:rPr lang="es-ES" b="1" dirty="0" smtClean="0">
                <a:ln w="6600">
                  <a:solidFill>
                    <a:schemeClr val="accent2"/>
                  </a:solidFill>
                  <a:prstDash val="solid"/>
                </a:ln>
                <a:solidFill>
                  <a:srgbClr val="FFFFFF"/>
                </a:solidFill>
                <a:effectLst>
                  <a:outerShdw dist="38100" dir="2700000" algn="tl" rotWithShape="0">
                    <a:schemeClr val="accent2"/>
                  </a:outerShdw>
                </a:effectLst>
              </a:rPr>
              <a:t>Antivirales</a:t>
            </a:r>
            <a:endParaRPr lang="es-ES"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5" name="Picture 2" descr="Resultado de imagen para orthomyxovirida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7948" y="3886200"/>
            <a:ext cx="3079261" cy="19122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4098" name="Picture 2" descr="Resultado de imagen para amantadina"/>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008" t="11643" r="4000" b="12060"/>
          <a:stretch/>
        </p:blipFill>
        <p:spPr bwMode="auto">
          <a:xfrm>
            <a:off x="5716743" y="3226225"/>
            <a:ext cx="1944216" cy="164835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para rimantadina"/>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560" t="24192" r="7771" b="25072"/>
          <a:stretch/>
        </p:blipFill>
        <p:spPr bwMode="auto">
          <a:xfrm>
            <a:off x="7634097" y="2813599"/>
            <a:ext cx="1816081" cy="1088232"/>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Resultado de imagen para tamiflu"/>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50096" y="2390107"/>
            <a:ext cx="2050405" cy="1537804"/>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Resultado de imagen para zanamivir"/>
          <p:cNvPicPr>
            <a:picLocks noChangeAspect="1" noChangeArrowheads="1"/>
          </p:cNvPicPr>
          <p:nvPr/>
        </p:nvPicPr>
        <p:blipFill rotWithShape="1">
          <a:blip r:embed="rId6">
            <a:extLst>
              <a:ext uri="{28A0092B-C50C-407E-A947-70E740481C1C}">
                <a14:useLocalDpi xmlns:a14="http://schemas.microsoft.com/office/drawing/2010/main" val="0"/>
              </a:ext>
            </a:extLst>
          </a:blip>
          <a:srcRect t="15823" b="5002"/>
          <a:stretch/>
        </p:blipFill>
        <p:spPr bwMode="auto">
          <a:xfrm>
            <a:off x="7626778" y="3870373"/>
            <a:ext cx="2661742" cy="177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0124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85899" y="1484784"/>
            <a:ext cx="9782801" cy="4572000"/>
          </a:xfrm>
        </p:spPr>
        <p:txBody>
          <a:bodyPr>
            <a:normAutofit/>
          </a:bodyPr>
          <a:lstStyle/>
          <a:p>
            <a:pPr algn="just"/>
            <a:r>
              <a:rPr lang="es-MX" sz="2400" dirty="0" smtClean="0"/>
              <a:t>Su objetivo principal es mantener un sistema activo y permanente sobre el tipo de agentes etiológicos que circulan, con el propósito de prevenir brotes o epidemias.</a:t>
            </a:r>
          </a:p>
          <a:p>
            <a:pPr algn="just"/>
            <a:r>
              <a:rPr lang="es-MX" sz="2400" dirty="0" smtClean="0"/>
              <a:t>En México la influenza constituye un problema de salud prioritario por su continua presencia dentro de las 10 principales causas de defunción en los distintos grupos de edad.</a:t>
            </a:r>
          </a:p>
          <a:p>
            <a:pPr algn="just"/>
            <a:r>
              <a:rPr lang="es-MX" sz="2400" dirty="0" smtClean="0"/>
              <a:t>Vigilancia convencional a través de </a:t>
            </a:r>
            <a:r>
              <a:rPr lang="es-MX" sz="2400" b="1" dirty="0" smtClean="0"/>
              <a:t>SINAVE/SINOLAVE</a:t>
            </a:r>
          </a:p>
          <a:p>
            <a:pPr algn="just"/>
            <a:r>
              <a:rPr lang="es-MX" sz="2400" dirty="0" smtClean="0"/>
              <a:t>Vigilancia centinela a través de </a:t>
            </a:r>
            <a:r>
              <a:rPr lang="es-MX" sz="2400" b="1" dirty="0" smtClean="0"/>
              <a:t>USMI</a:t>
            </a:r>
          </a:p>
          <a:p>
            <a:pPr algn="just"/>
            <a:endParaRPr lang="es-MX" sz="2400" dirty="0"/>
          </a:p>
        </p:txBody>
      </p:sp>
      <p:sp>
        <p:nvSpPr>
          <p:cNvPr id="4" name="Título 12"/>
          <p:cNvSpPr txBox="1">
            <a:spLocks/>
          </p:cNvSpPr>
          <p:nvPr/>
        </p:nvSpPr>
        <p:spPr>
          <a:xfrm>
            <a:off x="1485900" y="0"/>
            <a:ext cx="9782801" cy="12398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2"/>
                </a:solidFill>
                <a:latin typeface="+mj-lt"/>
                <a:ea typeface="+mj-ea"/>
                <a:cs typeface="+mj-cs"/>
              </a:defRPr>
            </a:lvl1pPr>
          </a:lstStyle>
          <a:p>
            <a:r>
              <a:rPr lang="es-ES" b="1" dirty="0" smtClean="0">
                <a:ln w="6600">
                  <a:solidFill>
                    <a:schemeClr val="accent2"/>
                  </a:solidFill>
                  <a:prstDash val="solid"/>
                </a:ln>
                <a:solidFill>
                  <a:srgbClr val="FFFFFF"/>
                </a:solidFill>
                <a:effectLst>
                  <a:outerShdw dist="38100" dir="2700000" algn="tl" rotWithShape="0">
                    <a:schemeClr val="accent2"/>
                  </a:outerShdw>
                </a:effectLst>
              </a:rPr>
              <a:t>Vigilancia Epidemiológica en México</a:t>
            </a:r>
            <a:endParaRPr lang="es-ES"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6146" name="Picture 2" descr="Imagen relacionad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54852" y="617477"/>
            <a:ext cx="925861" cy="617241"/>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Resultado de imagen para instituciones de salud en mexico"/>
          <p:cNvPicPr>
            <a:picLocks noChangeAspect="1" noChangeArrowheads="1"/>
          </p:cNvPicPr>
          <p:nvPr/>
        </p:nvPicPr>
        <p:blipFill rotWithShape="1">
          <a:blip r:embed="rId3">
            <a:extLst>
              <a:ext uri="{28A0092B-C50C-407E-A947-70E740481C1C}">
                <a14:useLocalDpi xmlns:a14="http://schemas.microsoft.com/office/drawing/2010/main" val="0"/>
              </a:ext>
            </a:extLst>
          </a:blip>
          <a:srcRect l="7087" t="1775" r="6682" b="66280"/>
          <a:stretch/>
        </p:blipFill>
        <p:spPr bwMode="auto">
          <a:xfrm>
            <a:off x="6526460" y="5157192"/>
            <a:ext cx="5256584" cy="1296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822822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169159" y="1665444"/>
            <a:ext cx="7303154" cy="1938992"/>
          </a:xfrm>
          <a:prstGeom prst="rect">
            <a:avLst/>
          </a:prstGeom>
          <a:ln/>
        </p:spPr>
        <p:style>
          <a:lnRef idx="0">
            <a:schemeClr val="accent1"/>
          </a:lnRef>
          <a:fillRef idx="3">
            <a:schemeClr val="accent1"/>
          </a:fillRef>
          <a:effectRef idx="3">
            <a:schemeClr val="accent1"/>
          </a:effectRef>
          <a:fontRef idx="minor">
            <a:schemeClr val="lt1"/>
          </a:fontRef>
        </p:style>
        <p:txBody>
          <a:bodyPr wrap="square" rtlCol="0">
            <a:spAutoFit/>
          </a:bodyPr>
          <a:lstStyle/>
          <a:p>
            <a:pPr marL="214313" indent="-214313" algn="just">
              <a:buFont typeface="Arial" panose="020B0604020202020204" pitchFamily="34" charset="0"/>
              <a:buChar char="•"/>
            </a:pPr>
            <a:r>
              <a:rPr lang="es-MX" sz="1500" b="1" dirty="0">
                <a:solidFill>
                  <a:schemeClr val="bg1">
                    <a:lumMod val="95000"/>
                  </a:schemeClr>
                </a:solidFill>
              </a:rPr>
              <a:t>A través de las Unidades de Salud Monitoras de Influenza</a:t>
            </a:r>
          </a:p>
          <a:p>
            <a:pPr marL="557213" lvl="1" indent="-214313" algn="just">
              <a:buFont typeface="Arial" panose="020B0604020202020204" pitchFamily="34" charset="0"/>
              <a:buChar char="•"/>
            </a:pPr>
            <a:r>
              <a:rPr lang="es-MX" sz="1500" b="1" dirty="0">
                <a:solidFill>
                  <a:schemeClr val="bg1">
                    <a:lumMod val="95000"/>
                  </a:schemeClr>
                </a:solidFill>
              </a:rPr>
              <a:t>Muestra a: </a:t>
            </a:r>
          </a:p>
          <a:p>
            <a:pPr marL="900113" lvl="2" indent="-214313" algn="just">
              <a:buFont typeface="Arial" panose="020B0604020202020204" pitchFamily="34" charset="0"/>
              <a:buChar char="•"/>
            </a:pPr>
            <a:r>
              <a:rPr lang="es-MX" sz="1500" b="1" dirty="0">
                <a:solidFill>
                  <a:schemeClr val="bg1">
                    <a:lumMod val="95000"/>
                  </a:schemeClr>
                </a:solidFill>
              </a:rPr>
              <a:t>10% de casos ambulatorios</a:t>
            </a:r>
          </a:p>
          <a:p>
            <a:pPr marL="900113" lvl="2" indent="-214313" algn="just">
              <a:buFont typeface="Arial" panose="020B0604020202020204" pitchFamily="34" charset="0"/>
              <a:buChar char="•"/>
            </a:pPr>
            <a:r>
              <a:rPr lang="es-MX" sz="1500" b="1" dirty="0">
                <a:solidFill>
                  <a:schemeClr val="bg1">
                    <a:lumMod val="95000"/>
                  </a:schemeClr>
                </a:solidFill>
              </a:rPr>
              <a:t>100% de casos </a:t>
            </a:r>
            <a:r>
              <a:rPr lang="es-MX" sz="1500" b="1" dirty="0" smtClean="0">
                <a:solidFill>
                  <a:schemeClr val="bg1">
                    <a:lumMod val="95000"/>
                  </a:schemeClr>
                </a:solidFill>
              </a:rPr>
              <a:t>hospitalizados</a:t>
            </a:r>
          </a:p>
          <a:p>
            <a:pPr marL="900113" lvl="2" indent="-214313" algn="just">
              <a:buFont typeface="Arial" panose="020B0604020202020204" pitchFamily="34" charset="0"/>
              <a:buChar char="•"/>
            </a:pPr>
            <a:r>
              <a:rPr lang="es-MX" sz="1500" b="1" dirty="0" smtClean="0">
                <a:solidFill>
                  <a:schemeClr val="bg1">
                    <a:lumMod val="95000"/>
                  </a:schemeClr>
                </a:solidFill>
              </a:rPr>
              <a:t>100% embarazadas</a:t>
            </a:r>
            <a:endParaRPr lang="es-MX" sz="1500" b="1" dirty="0">
              <a:solidFill>
                <a:schemeClr val="bg1">
                  <a:lumMod val="95000"/>
                </a:schemeClr>
              </a:solidFill>
            </a:endParaRPr>
          </a:p>
          <a:p>
            <a:pPr marL="900113" lvl="2" indent="-214313" algn="just">
              <a:buFont typeface="Arial" panose="020B0604020202020204" pitchFamily="34" charset="0"/>
              <a:buChar char="•"/>
            </a:pPr>
            <a:r>
              <a:rPr lang="es-MX" sz="1500" b="1" dirty="0">
                <a:solidFill>
                  <a:schemeClr val="bg1">
                    <a:lumMod val="95000"/>
                  </a:schemeClr>
                </a:solidFill>
              </a:rPr>
              <a:t>100% de defunciones</a:t>
            </a:r>
          </a:p>
          <a:p>
            <a:pPr marL="557213" lvl="1" indent="-214313" algn="just">
              <a:buFont typeface="Arial" panose="020B0604020202020204" pitchFamily="34" charset="0"/>
              <a:buChar char="•"/>
            </a:pPr>
            <a:endParaRPr lang="es-MX" sz="1500" b="1" dirty="0">
              <a:solidFill>
                <a:srgbClr val="0070C0"/>
              </a:solidFill>
            </a:endParaRPr>
          </a:p>
          <a:p>
            <a:pPr marL="214313" indent="-214313" algn="just">
              <a:buFont typeface="Arial" panose="020B0604020202020204" pitchFamily="34" charset="0"/>
              <a:buChar char="•"/>
            </a:pPr>
            <a:endParaRPr lang="es-MX" sz="1500" b="1" dirty="0">
              <a:solidFill>
                <a:srgbClr val="0070C0"/>
              </a:solidFill>
            </a:endParaRPr>
          </a:p>
        </p:txBody>
      </p:sp>
      <p:sp>
        <p:nvSpPr>
          <p:cNvPr id="10" name="CuadroTexto 9"/>
          <p:cNvSpPr txBox="1"/>
          <p:nvPr/>
        </p:nvSpPr>
        <p:spPr>
          <a:xfrm>
            <a:off x="6265058" y="2320605"/>
            <a:ext cx="3032975" cy="507831"/>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es-MX" sz="1350" b="1" dirty="0">
                <a:solidFill>
                  <a:schemeClr val="tx1"/>
                </a:solidFill>
              </a:rPr>
              <a:t>Que cumplan definición operacional</a:t>
            </a:r>
          </a:p>
        </p:txBody>
      </p:sp>
      <p:pic>
        <p:nvPicPr>
          <p:cNvPr id="11" name="Picture 2" descr="http://www.meteored.mx/style/155/89.jpg"/>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081875" y="3782765"/>
            <a:ext cx="1999316" cy="1999316"/>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p:cNvSpPr txBox="1"/>
          <p:nvPr/>
        </p:nvSpPr>
        <p:spPr>
          <a:xfrm>
            <a:off x="3203107" y="3999930"/>
            <a:ext cx="2955701" cy="300082"/>
          </a:xfrm>
          <a:prstGeom prst="rect">
            <a:avLst/>
          </a:prstGeom>
          <a:noFill/>
        </p:spPr>
        <p:txBody>
          <a:bodyPr wrap="square" rtlCol="0">
            <a:spAutoFit/>
          </a:bodyPr>
          <a:lstStyle/>
          <a:p>
            <a:r>
              <a:rPr lang="es-MX" sz="1350" b="1" dirty="0"/>
              <a:t>- Hospital General de Matehuala</a:t>
            </a:r>
          </a:p>
        </p:txBody>
      </p:sp>
      <p:sp>
        <p:nvSpPr>
          <p:cNvPr id="13" name="CuadroTexto 12"/>
          <p:cNvSpPr txBox="1"/>
          <p:nvPr/>
        </p:nvSpPr>
        <p:spPr>
          <a:xfrm>
            <a:off x="3154811" y="4742213"/>
            <a:ext cx="2955701" cy="1131079"/>
          </a:xfrm>
          <a:prstGeom prst="rect">
            <a:avLst/>
          </a:prstGeom>
          <a:noFill/>
        </p:spPr>
        <p:txBody>
          <a:bodyPr wrap="square" rtlCol="0">
            <a:spAutoFit/>
          </a:bodyPr>
          <a:lstStyle/>
          <a:p>
            <a:r>
              <a:rPr lang="es-MX" sz="1350" b="1" dirty="0"/>
              <a:t>- HGZ/MF No. 1</a:t>
            </a:r>
          </a:p>
          <a:p>
            <a:r>
              <a:rPr lang="es-MX" sz="1350" b="1" dirty="0"/>
              <a:t>- HGZ/MF No. 2</a:t>
            </a:r>
          </a:p>
          <a:p>
            <a:r>
              <a:rPr lang="es-MX" sz="1350" b="1" dirty="0"/>
              <a:t>- HGZ/MF No. 50</a:t>
            </a:r>
          </a:p>
          <a:p>
            <a:r>
              <a:rPr lang="es-MX" sz="1350" b="1" dirty="0"/>
              <a:t>- Hospital Central “Dr. IMP”</a:t>
            </a:r>
          </a:p>
          <a:p>
            <a:r>
              <a:rPr lang="es-MX" sz="1350" b="1" dirty="0"/>
              <a:t>- Hospital General del ISSSTE</a:t>
            </a:r>
          </a:p>
        </p:txBody>
      </p:sp>
      <p:sp>
        <p:nvSpPr>
          <p:cNvPr id="14" name="CuadroTexto 13"/>
          <p:cNvSpPr txBox="1"/>
          <p:nvPr/>
        </p:nvSpPr>
        <p:spPr>
          <a:xfrm>
            <a:off x="6158808" y="4302248"/>
            <a:ext cx="2955701" cy="300082"/>
          </a:xfrm>
          <a:prstGeom prst="rect">
            <a:avLst/>
          </a:prstGeom>
          <a:noFill/>
        </p:spPr>
        <p:txBody>
          <a:bodyPr wrap="square" rtlCol="0">
            <a:spAutoFit/>
          </a:bodyPr>
          <a:lstStyle/>
          <a:p>
            <a:r>
              <a:rPr lang="es-MX" sz="1350" b="1" dirty="0"/>
              <a:t>- Hospital General de </a:t>
            </a:r>
            <a:r>
              <a:rPr lang="es-MX" sz="1350" b="1" dirty="0" err="1"/>
              <a:t>Rioverde</a:t>
            </a:r>
            <a:endParaRPr lang="es-MX" sz="1350" b="1" dirty="0"/>
          </a:p>
        </p:txBody>
      </p:sp>
      <p:sp>
        <p:nvSpPr>
          <p:cNvPr id="15" name="CuadroTexto 14"/>
          <p:cNvSpPr txBox="1"/>
          <p:nvPr/>
        </p:nvSpPr>
        <p:spPr>
          <a:xfrm>
            <a:off x="7180226" y="4774431"/>
            <a:ext cx="2955701" cy="715581"/>
          </a:xfrm>
          <a:prstGeom prst="rect">
            <a:avLst/>
          </a:prstGeom>
          <a:noFill/>
        </p:spPr>
        <p:txBody>
          <a:bodyPr wrap="square" rtlCol="0">
            <a:spAutoFit/>
          </a:bodyPr>
          <a:lstStyle/>
          <a:p>
            <a:r>
              <a:rPr lang="es-MX" sz="1350" b="1" dirty="0"/>
              <a:t>- Hospital General de Ciudad Valles</a:t>
            </a:r>
          </a:p>
          <a:p>
            <a:r>
              <a:rPr lang="es-MX" sz="1350" b="1" dirty="0"/>
              <a:t>- HGZ/MF No. 6</a:t>
            </a:r>
          </a:p>
        </p:txBody>
      </p:sp>
      <p:sp>
        <p:nvSpPr>
          <p:cNvPr id="16" name="CuadroTexto 15"/>
          <p:cNvSpPr txBox="1"/>
          <p:nvPr/>
        </p:nvSpPr>
        <p:spPr>
          <a:xfrm>
            <a:off x="6987459" y="5573209"/>
            <a:ext cx="2955701" cy="300082"/>
          </a:xfrm>
          <a:prstGeom prst="rect">
            <a:avLst/>
          </a:prstGeom>
          <a:noFill/>
        </p:spPr>
        <p:txBody>
          <a:bodyPr wrap="square" rtlCol="0">
            <a:spAutoFit/>
          </a:bodyPr>
          <a:lstStyle/>
          <a:p>
            <a:r>
              <a:rPr lang="es-MX" sz="1350" b="1" dirty="0"/>
              <a:t>- HR No. 44 </a:t>
            </a:r>
            <a:r>
              <a:rPr lang="es-MX" sz="1350" b="1" dirty="0" err="1"/>
              <a:t>Zacatipan</a:t>
            </a:r>
            <a:endParaRPr lang="es-MX" sz="1350" b="1" dirty="0"/>
          </a:p>
        </p:txBody>
      </p:sp>
      <p:sp>
        <p:nvSpPr>
          <p:cNvPr id="17" name="Elipse 16"/>
          <p:cNvSpPr/>
          <p:nvPr/>
        </p:nvSpPr>
        <p:spPr>
          <a:xfrm>
            <a:off x="5820736" y="4228802"/>
            <a:ext cx="77273" cy="9625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18" name="Elipse 17"/>
          <p:cNvSpPr/>
          <p:nvPr/>
        </p:nvSpPr>
        <p:spPr>
          <a:xfrm>
            <a:off x="6187785" y="5028101"/>
            <a:ext cx="77273" cy="9625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19" name="Elipse 18"/>
          <p:cNvSpPr/>
          <p:nvPr/>
        </p:nvSpPr>
        <p:spPr>
          <a:xfrm>
            <a:off x="5772440" y="5055391"/>
            <a:ext cx="77273" cy="9625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20" name="Elipse 19"/>
          <p:cNvSpPr/>
          <p:nvPr/>
        </p:nvSpPr>
        <p:spPr>
          <a:xfrm>
            <a:off x="6723802" y="5098730"/>
            <a:ext cx="77273" cy="9625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21" name="Elipse 20"/>
          <p:cNvSpPr/>
          <p:nvPr/>
        </p:nvSpPr>
        <p:spPr>
          <a:xfrm>
            <a:off x="6757609" y="5451287"/>
            <a:ext cx="77273" cy="9625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350"/>
          </a:p>
        </p:txBody>
      </p:sp>
      <p:sp>
        <p:nvSpPr>
          <p:cNvPr id="4" name="Título 3"/>
          <p:cNvSpPr>
            <a:spLocks noGrp="1"/>
          </p:cNvSpPr>
          <p:nvPr>
            <p:ph type="title"/>
          </p:nvPr>
        </p:nvSpPr>
        <p:spPr/>
        <p:txBody>
          <a:bodyPr>
            <a:normAutofit/>
          </a:bodyPr>
          <a:lstStyle/>
          <a:p>
            <a:r>
              <a:rPr lang="es-MX" sz="4000" b="1" dirty="0" smtClean="0">
                <a:ln w="6600">
                  <a:solidFill>
                    <a:schemeClr val="accent2"/>
                  </a:solidFill>
                  <a:prstDash val="solid"/>
                </a:ln>
                <a:solidFill>
                  <a:srgbClr val="FFFFFF"/>
                </a:solidFill>
                <a:effectLst>
                  <a:outerShdw dist="38100" dir="2700000" algn="tl" rotWithShape="0">
                    <a:schemeClr val="accent2"/>
                  </a:outerShdw>
                </a:effectLst>
              </a:rPr>
              <a:t>USMI</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325112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r>
              <a:rPr lang="es-MX" sz="2000" dirty="0" smtClean="0"/>
              <a:t>Deben realizar la vigilancia epidemiológica de casos sospechosos a influenza apegados a las definiciones operacionales de ETI/IRAG anteriormente descritas, esta vigilancia debe realizarse los 365 días del año y fortalecer acciones en temporada alta.</a:t>
            </a:r>
          </a:p>
          <a:p>
            <a:pPr algn="just"/>
            <a:endParaRPr lang="es-MX" sz="2000" dirty="0"/>
          </a:p>
          <a:p>
            <a:pPr algn="just"/>
            <a:r>
              <a:rPr lang="es-MX" sz="2000" dirty="0" smtClean="0"/>
              <a:t>Cuando no tengan casos sospechosos o defunciones con resultado a influenza deberá notificarlo en la plataforma SISVEFLU en el apartado de red negativa, esta notificación debe realizarse diariamente antes de que el responsable de la notificación se retire de la USMI</a:t>
            </a:r>
            <a:r>
              <a:rPr lang="es-MX" sz="2000" dirty="0"/>
              <a:t> </a:t>
            </a:r>
            <a:r>
              <a:rPr lang="es-MX" sz="2000" dirty="0" smtClean="0"/>
              <a:t>(80% y 20% Red negativa).</a:t>
            </a:r>
            <a:endParaRPr lang="es-MX" sz="2000" dirty="0"/>
          </a:p>
        </p:txBody>
      </p:sp>
      <p:sp>
        <p:nvSpPr>
          <p:cNvPr id="5" name="Título 3"/>
          <p:cNvSpPr txBox="1">
            <a:spLocks/>
          </p:cNvSpPr>
          <p:nvPr/>
        </p:nvSpPr>
        <p:spPr>
          <a:xfrm>
            <a:off x="1593436" y="116632"/>
            <a:ext cx="9782801" cy="12398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2"/>
                </a:solidFill>
                <a:latin typeface="+mj-lt"/>
                <a:ea typeface="+mj-ea"/>
                <a:cs typeface="+mj-cs"/>
              </a:defRPr>
            </a:lvl1pPr>
          </a:lstStyle>
          <a:p>
            <a:r>
              <a:rPr lang="es-MX" sz="4000" b="1" dirty="0" smtClean="0">
                <a:ln w="6600">
                  <a:solidFill>
                    <a:schemeClr val="accent2"/>
                  </a:solidFill>
                  <a:prstDash val="solid"/>
                </a:ln>
                <a:solidFill>
                  <a:srgbClr val="FFFFFF"/>
                </a:solidFill>
                <a:effectLst>
                  <a:outerShdw dist="38100" dir="2700000" algn="tl" rotWithShape="0">
                    <a:schemeClr val="accent2"/>
                  </a:outerShdw>
                </a:effectLst>
              </a:rPr>
              <a:t>USMI</a:t>
            </a:r>
            <a:endParaRPr lang="es-MX" sz="4000"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6" name="Imagen 5"/>
          <p:cNvPicPr>
            <a:picLocks noChangeAspect="1"/>
          </p:cNvPicPr>
          <p:nvPr/>
        </p:nvPicPr>
        <p:blipFill>
          <a:blip r:embed="rId2"/>
          <a:stretch>
            <a:fillRect/>
          </a:stretch>
        </p:blipFill>
        <p:spPr>
          <a:xfrm>
            <a:off x="7822604" y="4581128"/>
            <a:ext cx="4032448" cy="17213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5546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ln w="6600">
                  <a:solidFill>
                    <a:schemeClr val="accent2"/>
                  </a:solidFill>
                  <a:prstDash val="solid"/>
                </a:ln>
                <a:solidFill>
                  <a:srgbClr val="FFFFFF"/>
                </a:solidFill>
                <a:effectLst>
                  <a:outerShdw dist="38100" dir="2700000" algn="tl" rotWithShape="0">
                    <a:schemeClr val="accent2"/>
                  </a:outerShdw>
                </a:effectLst>
              </a:rPr>
              <a:t>Vigilancia en unidades NO USMI (Vigilancia Convencional)</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p:txBody>
          <a:bodyPr>
            <a:normAutofit/>
          </a:bodyPr>
          <a:lstStyle/>
          <a:p>
            <a:r>
              <a:rPr lang="es-MX" sz="2000" dirty="0" smtClean="0"/>
              <a:t>Aplicar definiciones operacionales</a:t>
            </a:r>
          </a:p>
          <a:p>
            <a:r>
              <a:rPr lang="es-MX" sz="2000" dirty="0" smtClean="0"/>
              <a:t>Notificar los casos sospechosos a través del SUAVE</a:t>
            </a:r>
          </a:p>
          <a:p>
            <a:r>
              <a:rPr lang="es-MX" sz="2000" dirty="0" smtClean="0"/>
              <a:t>Cuando se presente una defunción con sospecha o confirmación de influenza deberá solicitar una clave temporal (8 días) para realizar el registro de la defunción sospechosa  confirmada dentro del SISVEFLU, revisitar el apartado “notificación de las defunciones dentro del SISVEFLU, en el subtema </a:t>
            </a:r>
            <a:r>
              <a:rPr lang="es-MX" sz="2000" b="1" dirty="0" smtClean="0"/>
              <a:t>“unidades NO USMI”</a:t>
            </a:r>
          </a:p>
          <a:p>
            <a:endParaRPr lang="es-MX" sz="2000" b="1" dirty="0"/>
          </a:p>
          <a:p>
            <a:endParaRPr lang="es-MX" sz="2000" b="1" dirty="0" smtClean="0"/>
          </a:p>
          <a:p>
            <a:endParaRPr lang="es-MX" sz="2000" b="1" dirty="0"/>
          </a:p>
          <a:p>
            <a:endParaRPr lang="es-MX" sz="2000" b="1" dirty="0" smtClean="0"/>
          </a:p>
          <a:p>
            <a:endParaRPr lang="es-MX" sz="2000" b="1" dirty="0"/>
          </a:p>
          <a:p>
            <a:endParaRPr lang="es-MX" sz="2000" b="1" dirty="0" smtClean="0"/>
          </a:p>
          <a:p>
            <a:endParaRPr lang="es-MX" sz="2000" b="1"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8548" y="3933056"/>
            <a:ext cx="2593760" cy="17461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37038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smtClean="0"/>
              <a:t>Todo caso o defunción que cumpla con los criterios de Enfermedad Tipo Influenza (ETI) o Infección Respiratoria Aguda Grave (IRAG).</a:t>
            </a:r>
            <a:endParaRPr lang="es-MX" dirty="0"/>
          </a:p>
        </p:txBody>
      </p:sp>
      <p:sp>
        <p:nvSpPr>
          <p:cNvPr id="4" name="Título 12"/>
          <p:cNvSpPr txBox="1">
            <a:spLocks/>
          </p:cNvSpPr>
          <p:nvPr/>
        </p:nvSpPr>
        <p:spPr>
          <a:xfrm>
            <a:off x="1593435" y="-32976"/>
            <a:ext cx="9782801" cy="12398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2"/>
                </a:solidFill>
                <a:latin typeface="+mj-lt"/>
                <a:ea typeface="+mj-ea"/>
                <a:cs typeface="+mj-cs"/>
              </a:defRPr>
            </a:lvl1pPr>
          </a:lstStyle>
          <a:p>
            <a:r>
              <a:rPr lang="es-ES" b="1" dirty="0" smtClean="0">
                <a:ln w="6600">
                  <a:solidFill>
                    <a:schemeClr val="accent2"/>
                  </a:solidFill>
                  <a:prstDash val="solid"/>
                </a:ln>
                <a:solidFill>
                  <a:srgbClr val="FFFFFF"/>
                </a:solidFill>
                <a:effectLst>
                  <a:outerShdw dist="38100" dir="2700000" algn="tl" rotWithShape="0">
                    <a:schemeClr val="accent2"/>
                  </a:outerShdw>
                </a:effectLst>
              </a:rPr>
              <a:t>Caso sospechoso de INFLUENZA</a:t>
            </a:r>
            <a:endParaRPr lang="es-ES"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6420" y="3212976"/>
            <a:ext cx="4288627" cy="20521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95521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400" b="1" dirty="0" smtClean="0"/>
              <a:t>Enfermedad Tipo Influenza (ETI)</a:t>
            </a:r>
          </a:p>
          <a:p>
            <a:r>
              <a:rPr lang="es-MX" sz="2400" dirty="0" smtClean="0"/>
              <a:t>Persona de cualquier edad que presente o refiera haber tenido fiebre &gt;= 38°c, tos y cefalea, acompañadas de uno o más de los siguientes signos y síntomas:</a:t>
            </a:r>
          </a:p>
          <a:p>
            <a:pPr>
              <a:buFontTx/>
              <a:buChar char="-"/>
            </a:pPr>
            <a:r>
              <a:rPr lang="es-MX" sz="2400" dirty="0" err="1" smtClean="0"/>
              <a:t>Rinorrea</a:t>
            </a:r>
            <a:r>
              <a:rPr lang="es-MX" sz="2400" dirty="0" smtClean="0"/>
              <a:t>             -Coriza</a:t>
            </a:r>
            <a:r>
              <a:rPr lang="es-MX" sz="2400" dirty="0"/>
              <a:t> </a:t>
            </a:r>
            <a:r>
              <a:rPr lang="es-MX" sz="2400" dirty="0" smtClean="0"/>
              <a:t>          -Artralgias</a:t>
            </a:r>
          </a:p>
          <a:p>
            <a:pPr>
              <a:buFontTx/>
              <a:buChar char="-"/>
            </a:pPr>
            <a:r>
              <a:rPr lang="es-MX" sz="2400" dirty="0" smtClean="0"/>
              <a:t>Mialgias             -Postración    -</a:t>
            </a:r>
            <a:r>
              <a:rPr lang="es-MX" sz="2400" dirty="0" err="1" smtClean="0"/>
              <a:t>Odinofagia</a:t>
            </a:r>
            <a:endParaRPr lang="es-MX" sz="2400" dirty="0" smtClean="0"/>
          </a:p>
          <a:p>
            <a:pPr>
              <a:buFontTx/>
              <a:buChar char="-"/>
            </a:pPr>
            <a:r>
              <a:rPr lang="es-MX" sz="2400" dirty="0" smtClean="0"/>
              <a:t>Dolor torácico  -Diarrea          -Congestión nasal</a:t>
            </a:r>
          </a:p>
          <a:p>
            <a:pPr>
              <a:buFontTx/>
              <a:buChar char="-"/>
            </a:pPr>
            <a:r>
              <a:rPr lang="es-MX" sz="2400" dirty="0" smtClean="0"/>
              <a:t>Dolor abdominal </a:t>
            </a:r>
            <a:endParaRPr lang="es-MX" sz="2400" dirty="0"/>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44236" y="3645024"/>
            <a:ext cx="2032000" cy="1739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7412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ln w="6600">
                  <a:solidFill>
                    <a:schemeClr val="accent2"/>
                  </a:solidFill>
                  <a:prstDash val="solid"/>
                </a:ln>
                <a:solidFill>
                  <a:srgbClr val="FFFFFF"/>
                </a:solidFill>
                <a:effectLst>
                  <a:outerShdw dist="38100" dir="2700000" algn="tl" rotWithShape="0">
                    <a:schemeClr val="accent2"/>
                  </a:outerShdw>
                </a:effectLst>
              </a:rPr>
              <a:t>Importante…</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p:txBody>
          <a:bodyPr>
            <a:normAutofit/>
          </a:bodyPr>
          <a:lstStyle/>
          <a:p>
            <a:r>
              <a:rPr lang="es-MX" sz="2400" b="1" dirty="0" smtClean="0"/>
              <a:t>En menores de 5 años:                                                                    </a:t>
            </a:r>
            <a:r>
              <a:rPr lang="es-MX" sz="2400" dirty="0" smtClean="0"/>
              <a:t>Se considera signo cardinal la irritabilidad, en sustitución con la cefalea.</a:t>
            </a:r>
          </a:p>
          <a:p>
            <a:r>
              <a:rPr lang="es-MX" sz="2400" b="1" dirty="0" smtClean="0"/>
              <a:t>En mayores de 65 años o pacientes inmunocomprometidos:</a:t>
            </a:r>
            <a:r>
              <a:rPr lang="es-MX" sz="2400" dirty="0" smtClean="0"/>
              <a:t>                                                  </a:t>
            </a:r>
            <a:r>
              <a:rPr lang="es-MX" sz="2400" dirty="0"/>
              <a:t>N</a:t>
            </a:r>
            <a:r>
              <a:rPr lang="es-MX" sz="2400" dirty="0" smtClean="0"/>
              <a:t>o se requerirá la fiebre como signo cardinal.</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62364" y="4005064"/>
            <a:ext cx="2520280" cy="16822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6700" y="3669935"/>
            <a:ext cx="1793439" cy="2679179"/>
          </a:xfrm>
          <a:prstGeom prst="rect">
            <a:avLst/>
          </a:prstGeom>
        </p:spPr>
      </p:pic>
    </p:spTree>
    <p:extLst>
      <p:ext uri="{BB962C8B-B14F-4D97-AF65-F5344CB8AC3E}">
        <p14:creationId xmlns:p14="http://schemas.microsoft.com/office/powerpoint/2010/main" val="3000241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2"/>
          <p:cNvSpPr txBox="1">
            <a:spLocks/>
          </p:cNvSpPr>
          <p:nvPr/>
        </p:nvSpPr>
        <p:spPr>
          <a:xfrm>
            <a:off x="1773932" y="764704"/>
            <a:ext cx="9782801" cy="5904656"/>
          </a:xfrm>
          <a:prstGeom prst="rect">
            <a:avLst/>
          </a:prstGeom>
        </p:spPr>
        <p:txBody>
          <a:bodyPr vert="horz" lIns="91440" tIns="45720" rIns="91440" bIns="45720" rtlCol="0">
            <a:normAutofit/>
          </a:bodyPr>
          <a:lstStyle>
            <a:lvl1pPr marL="246888" indent="-246888" algn="l" defTabSz="914400" rtl="0" eaLnBrk="1" latinLnBrk="0" hangingPunct="1">
              <a:lnSpc>
                <a:spcPct val="90000"/>
              </a:lnSpc>
              <a:spcBef>
                <a:spcPts val="1400"/>
              </a:spcBef>
              <a:buFont typeface="Euphemia" pitchFamily="34" charset="0"/>
              <a:buChar char="›"/>
              <a:defRPr sz="2800" kern="1200">
                <a:solidFill>
                  <a:schemeClr val="tx2"/>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2"/>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2"/>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2"/>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2"/>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a:lstStyle>
          <a:p>
            <a:r>
              <a:rPr lang="es-MX" sz="2000" b="1" dirty="0" smtClean="0"/>
              <a:t>Infección Respiratoria Aguda Grave (IRAG)</a:t>
            </a:r>
          </a:p>
          <a:p>
            <a:r>
              <a:rPr lang="es-MX" sz="2000" dirty="0" smtClean="0"/>
              <a:t>Persona de cualquier edad que presente dificultad al respirar, con antecedente de fiebre &gt;= 38°c y tos, con uno de o más de los siguientes síntomas:</a:t>
            </a:r>
          </a:p>
          <a:p>
            <a:pPr marL="0" indent="0">
              <a:buFont typeface="Euphemia" pitchFamily="34" charset="0"/>
              <a:buNone/>
            </a:pPr>
            <a:r>
              <a:rPr lang="es-MX" sz="2000" dirty="0" smtClean="0"/>
              <a:t>-Ataque al estado general</a:t>
            </a:r>
          </a:p>
          <a:p>
            <a:pPr marL="0" indent="0">
              <a:buFont typeface="Euphemia" pitchFamily="34" charset="0"/>
              <a:buNone/>
            </a:pPr>
            <a:r>
              <a:rPr lang="es-MX" sz="2000" dirty="0" smtClean="0"/>
              <a:t>-Dolor torácico</a:t>
            </a:r>
          </a:p>
          <a:p>
            <a:pPr marL="0" indent="0">
              <a:buFont typeface="Euphemia" pitchFamily="34" charset="0"/>
              <a:buNone/>
            </a:pPr>
            <a:r>
              <a:rPr lang="es-MX" sz="2000" dirty="0" smtClean="0"/>
              <a:t>-</a:t>
            </a:r>
            <a:r>
              <a:rPr lang="es-MX" sz="2000" dirty="0" err="1" smtClean="0"/>
              <a:t>Polipnea</a:t>
            </a:r>
            <a:endParaRPr lang="es-MX" sz="2000" dirty="0" smtClean="0"/>
          </a:p>
          <a:p>
            <a:pPr marL="0" indent="0">
              <a:buFont typeface="Euphemia" pitchFamily="34" charset="0"/>
              <a:buNone/>
            </a:pPr>
            <a:endParaRPr lang="es-MX" sz="2000" dirty="0"/>
          </a:p>
          <a:p>
            <a:pPr marL="0" indent="0">
              <a:buFont typeface="Euphemia" pitchFamily="34" charset="0"/>
              <a:buNone/>
            </a:pPr>
            <a:r>
              <a:rPr lang="es-MX" sz="2000" dirty="0" smtClean="0"/>
              <a:t>*En pacientes inmunocomprometidos o con manejo terapéutico con antipiréticos no se presentará el pico febril </a:t>
            </a:r>
          </a:p>
          <a:p>
            <a:pPr marL="0" indent="0">
              <a:buFont typeface="Euphemia" pitchFamily="34" charset="0"/>
              <a:buNone/>
            </a:pPr>
            <a:r>
              <a:rPr lang="es-MX" sz="2000" dirty="0" smtClean="0"/>
              <a:t>* Así mismo en pacientes con apoyo respiratorio no se requerirá la tos como signo indispensable para su ingreso como sospechoso de influenza.</a:t>
            </a:r>
            <a:endParaRPr lang="es-MX" sz="2000" dirty="0"/>
          </a:p>
        </p:txBody>
      </p:sp>
      <p:pic>
        <p:nvPicPr>
          <p:cNvPr id="5" name="Imagen 4"/>
          <p:cNvPicPr>
            <a:picLocks noChangeAspect="1"/>
          </p:cNvPicPr>
          <p:nvPr/>
        </p:nvPicPr>
        <p:blipFill rotWithShape="1">
          <a:blip r:embed="rId2" cstate="print">
            <a:extLst>
              <a:ext uri="{28A0092B-C50C-407E-A947-70E740481C1C}">
                <a14:useLocalDpi xmlns:a14="http://schemas.microsoft.com/office/drawing/2010/main" val="0"/>
              </a:ext>
            </a:extLst>
          </a:blip>
          <a:srcRect l="7161" t="2645" r="15561"/>
          <a:stretch/>
        </p:blipFill>
        <p:spPr>
          <a:xfrm>
            <a:off x="7534572" y="2104549"/>
            <a:ext cx="2346940" cy="14684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32297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p:txBody>
          <a:bodyPr rtlCol="0"/>
          <a:lstStyle/>
          <a:p>
            <a:pPr rtl="0"/>
            <a:r>
              <a:rPr lang="es-ES" b="1" dirty="0" smtClean="0">
                <a:ln w="6600">
                  <a:solidFill>
                    <a:schemeClr val="accent2"/>
                  </a:solidFill>
                  <a:prstDash val="solid"/>
                </a:ln>
                <a:solidFill>
                  <a:srgbClr val="FFFFFF"/>
                </a:solidFill>
                <a:effectLst>
                  <a:outerShdw dist="38100" dir="2700000" algn="tl" rotWithShape="0">
                    <a:schemeClr val="accent2"/>
                  </a:outerShdw>
                </a:effectLst>
              </a:rPr>
              <a:t>Definición</a:t>
            </a:r>
            <a:endParaRPr lang="es-ES"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4" name="Marcador de posición de contenido 13"/>
          <p:cNvSpPr>
            <a:spLocks noGrp="1"/>
          </p:cNvSpPr>
          <p:nvPr>
            <p:ph idx="1"/>
          </p:nvPr>
        </p:nvSpPr>
        <p:spPr>
          <a:xfrm>
            <a:off x="1485900" y="1988840"/>
            <a:ext cx="9782801" cy="4572000"/>
          </a:xfrm>
        </p:spPr>
        <p:txBody>
          <a:bodyPr rtlCol="0">
            <a:normAutofit/>
          </a:bodyPr>
          <a:lstStyle/>
          <a:p>
            <a:pPr lvl="0" rtl="0"/>
            <a:r>
              <a:rPr lang="es-ES" sz="2400" dirty="0" smtClean="0"/>
              <a:t>Enfermedad viral, contagiosa y aguda</a:t>
            </a:r>
          </a:p>
          <a:p>
            <a:pPr lvl="0" rtl="0"/>
            <a:r>
              <a:rPr lang="es-ES" sz="2400" dirty="0" smtClean="0"/>
              <a:t>Familia </a:t>
            </a:r>
            <a:r>
              <a:rPr lang="es-ES" sz="2400" dirty="0" err="1" smtClean="0"/>
              <a:t>Orthomyxoviridae</a:t>
            </a:r>
            <a:endParaRPr lang="es-ES" sz="2400" dirty="0" smtClean="0"/>
          </a:p>
          <a:p>
            <a:pPr lvl="0" rtl="0"/>
            <a:r>
              <a:rPr lang="es-ES" sz="2400" dirty="0" smtClean="0"/>
              <a:t>8 segmentos de RNA</a:t>
            </a:r>
          </a:p>
          <a:p>
            <a:pPr lvl="0" rtl="0"/>
            <a:r>
              <a:rPr lang="es-ES" sz="2400" dirty="0" smtClean="0"/>
              <a:t>16 </a:t>
            </a:r>
            <a:r>
              <a:rPr lang="es-ES" sz="2400" dirty="0" err="1" smtClean="0"/>
              <a:t>Hemaglutininas</a:t>
            </a:r>
            <a:r>
              <a:rPr lang="es-ES" sz="2400" dirty="0" smtClean="0"/>
              <a:t>, 9 </a:t>
            </a:r>
            <a:r>
              <a:rPr lang="es-ES" sz="2400" dirty="0" err="1" smtClean="0"/>
              <a:t>Neuraminidasas</a:t>
            </a:r>
            <a:endParaRPr lang="es-ES" sz="2400" dirty="0" smtClean="0"/>
          </a:p>
          <a:p>
            <a:pPr lvl="0" rtl="0"/>
            <a:r>
              <a:rPr lang="es-ES" sz="2400" dirty="0" smtClean="0"/>
              <a:t>A, B y C</a:t>
            </a:r>
          </a:p>
          <a:p>
            <a:pPr lvl="0" rtl="0"/>
            <a:r>
              <a:rPr lang="es-ES" sz="2400" dirty="0" smtClean="0"/>
              <a:t>Manifestaciones características como fiebre, cefalea, mialgia, postración, coriza, </a:t>
            </a:r>
            <a:r>
              <a:rPr lang="es-ES" sz="2400" dirty="0" err="1" smtClean="0"/>
              <a:t>odinofagia</a:t>
            </a:r>
            <a:r>
              <a:rPr lang="es-ES" sz="2400" dirty="0" smtClean="0"/>
              <a:t> y tos.</a:t>
            </a:r>
          </a:p>
        </p:txBody>
      </p:sp>
      <p:pic>
        <p:nvPicPr>
          <p:cNvPr id="2050" name="Picture 2" descr="Resultado de imagen para orthomyxovirida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82644" y="980728"/>
            <a:ext cx="3358109" cy="20492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5614984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85900" y="1737097"/>
            <a:ext cx="10179395" cy="3924151"/>
          </a:xfrm>
          <a:prstGeom prst="rect">
            <a:avLst/>
          </a:prstGeom>
        </p:spPr>
        <p:txBody>
          <a:bodyPr wrap="square">
            <a:spAutoFit/>
          </a:bodyPr>
          <a:lstStyle/>
          <a:p>
            <a:pPr algn="just">
              <a:lnSpc>
                <a:spcPct val="115000"/>
              </a:lnSpc>
            </a:pPr>
            <a:r>
              <a:rPr lang="es-MX" sz="2000" dirty="0">
                <a:latin typeface="Candara" panose="020E0502030303020204" pitchFamily="34" charset="0"/>
                <a:ea typeface="Calibri" panose="020F0502020204030204" pitchFamily="34" charset="0"/>
                <a:cs typeface="Calibri" panose="020F0502020204030204" pitchFamily="34" charset="0"/>
              </a:rPr>
              <a:t>Las personas que tienen </a:t>
            </a:r>
            <a:r>
              <a:rPr lang="es-MX" sz="2000" b="1" i="1" u="sng" dirty="0">
                <a:latin typeface="Candara" panose="020E0502030303020204" pitchFamily="34" charset="0"/>
                <a:ea typeface="Calibri" panose="020F0502020204030204" pitchFamily="34" charset="0"/>
                <a:cs typeface="Calibri" panose="020F0502020204030204" pitchFamily="34" charset="0"/>
              </a:rPr>
              <a:t>alto riesgo</a:t>
            </a:r>
            <a:r>
              <a:rPr lang="es-MX" sz="2000" i="1" u="sng" dirty="0">
                <a:latin typeface="Candara" panose="020E0502030303020204" pitchFamily="34" charset="0"/>
                <a:ea typeface="Calibri" panose="020F0502020204030204" pitchFamily="34" charset="0"/>
                <a:cs typeface="Calibri" panose="020F0502020204030204" pitchFamily="34" charset="0"/>
              </a:rPr>
              <a:t> </a:t>
            </a:r>
            <a:r>
              <a:rPr lang="es-MX" sz="2000" dirty="0">
                <a:latin typeface="Candara" panose="020E0502030303020204" pitchFamily="34" charset="0"/>
                <a:ea typeface="Calibri" panose="020F0502020204030204" pitchFamily="34" charset="0"/>
                <a:cs typeface="Calibri" panose="020F0502020204030204" pitchFamily="34" charset="0"/>
              </a:rPr>
              <a:t>de presentar complicaciones graves por la Influenza si se enferman son:</a:t>
            </a:r>
          </a:p>
          <a:p>
            <a:pPr algn="just">
              <a:lnSpc>
                <a:spcPct val="115000"/>
              </a:lnSpc>
            </a:pPr>
            <a:endParaRPr lang="es-MX" sz="2000" dirty="0">
              <a:latin typeface="Candara" panose="020E050203030302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s-MX" sz="2000" dirty="0" smtClean="0">
                <a:latin typeface="Candara" panose="020E0502030303020204" pitchFamily="34" charset="0"/>
                <a:ea typeface="Calibri" panose="020F0502020204030204" pitchFamily="34" charset="0"/>
                <a:cs typeface="Calibri" panose="020F0502020204030204" pitchFamily="34" charset="0"/>
              </a:rPr>
              <a:t>Menores </a:t>
            </a:r>
            <a:r>
              <a:rPr lang="es-MX" sz="2000" dirty="0">
                <a:latin typeface="Candara" panose="020E0502030303020204" pitchFamily="34" charset="0"/>
                <a:ea typeface="Calibri" panose="020F0502020204030204" pitchFamily="34" charset="0"/>
                <a:cs typeface="Calibri" panose="020F0502020204030204" pitchFamily="34" charset="0"/>
              </a:rPr>
              <a:t>de 5 </a:t>
            </a:r>
            <a:r>
              <a:rPr lang="es-MX" sz="2000" dirty="0" smtClean="0">
                <a:latin typeface="Candara" panose="020E0502030303020204" pitchFamily="34" charset="0"/>
                <a:ea typeface="Calibri" panose="020F0502020204030204" pitchFamily="34" charset="0"/>
                <a:cs typeface="Calibri" panose="020F0502020204030204" pitchFamily="34" charset="0"/>
              </a:rPr>
              <a:t>años</a:t>
            </a:r>
            <a:endParaRPr lang="es-MX" sz="2000" dirty="0">
              <a:latin typeface="Candara" panose="020E050203030302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s-MX" sz="2000" dirty="0">
                <a:latin typeface="Candara" panose="020E0502030303020204" pitchFamily="34" charset="0"/>
                <a:ea typeface="Calibri" panose="020F0502020204030204" pitchFamily="34" charset="0"/>
                <a:cs typeface="Calibri" panose="020F0502020204030204" pitchFamily="34" charset="0"/>
              </a:rPr>
              <a:t>Mayores de 65 años</a:t>
            </a:r>
          </a:p>
          <a:p>
            <a:pPr marL="285750" indent="-285750" algn="just">
              <a:buFont typeface="Arial" panose="020B0604020202020204" pitchFamily="34" charset="0"/>
              <a:buChar char="•"/>
            </a:pPr>
            <a:r>
              <a:rPr lang="es-MX" sz="2000" dirty="0" smtClean="0">
                <a:latin typeface="Candara" panose="020E0502030303020204" pitchFamily="34" charset="0"/>
                <a:ea typeface="Calibri" panose="020F0502020204030204" pitchFamily="34" charset="0"/>
                <a:cs typeface="Calibri" panose="020F0502020204030204" pitchFamily="34" charset="0"/>
              </a:rPr>
              <a:t>Embarazadas</a:t>
            </a:r>
            <a:endParaRPr lang="es-MX" sz="2000" dirty="0">
              <a:latin typeface="Candara" panose="020E050203030302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s-MX" sz="2000" dirty="0">
                <a:latin typeface="Candara" panose="020E0502030303020204" pitchFamily="34" charset="0"/>
                <a:ea typeface="Calibri" panose="020F0502020204030204" pitchFamily="34" charset="0"/>
                <a:cs typeface="Calibri" panose="020F0502020204030204" pitchFamily="34" charset="0"/>
              </a:rPr>
              <a:t>Personas de cualquier edad con ciertas afecciones crónicas como diabetes mellitus, obesidad mórbida, enfermedad renal, padecimientos cardíacos, algún tipo de cáncer, infección por VIH/sida, lupus, padecimientos pulmonares como EPOC, asma, tuberculosis</a:t>
            </a:r>
            <a:r>
              <a:rPr lang="es-MX" sz="2000" dirty="0" smtClean="0">
                <a:latin typeface="Candara" panose="020E0502030303020204" pitchFamily="34" charset="0"/>
                <a:ea typeface="Calibri" panose="020F0502020204030204" pitchFamily="34" charset="0"/>
                <a:cs typeface="Calibri" panose="020F0502020204030204" pitchFamily="34" charset="0"/>
              </a:rPr>
              <a:t>.</a:t>
            </a:r>
            <a:endParaRPr lang="es-MX" sz="2000" dirty="0">
              <a:latin typeface="Candara" panose="020E050203030302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s-MX" sz="2000" dirty="0" smtClean="0">
                <a:latin typeface="Candara" panose="020E0502030303020204" pitchFamily="34" charset="0"/>
                <a:ea typeface="Calibri" panose="020F0502020204030204" pitchFamily="34" charset="0"/>
                <a:cs typeface="Calibri" panose="020F0502020204030204" pitchFamily="34" charset="0"/>
              </a:rPr>
              <a:t>Personas </a:t>
            </a:r>
            <a:r>
              <a:rPr lang="es-MX" sz="2000" dirty="0">
                <a:latin typeface="Candara" panose="020E0502030303020204" pitchFamily="34" charset="0"/>
                <a:ea typeface="Calibri" panose="020F0502020204030204" pitchFamily="34" charset="0"/>
                <a:cs typeface="Calibri" panose="020F0502020204030204" pitchFamily="34" charset="0"/>
              </a:rPr>
              <a:t>con desnutrición importante y/o algún otra situación que les </a:t>
            </a:r>
            <a:r>
              <a:rPr lang="es-MX" sz="2000" dirty="0" smtClean="0">
                <a:latin typeface="Candara" panose="020E0502030303020204" pitchFamily="34" charset="0"/>
                <a:ea typeface="Calibri" panose="020F0502020204030204" pitchFamily="34" charset="0"/>
                <a:cs typeface="Calibri" panose="020F0502020204030204" pitchFamily="34" charset="0"/>
              </a:rPr>
              <a:t>ocasione </a:t>
            </a:r>
            <a:r>
              <a:rPr lang="es-MX" sz="2000" dirty="0">
                <a:latin typeface="Candara" panose="020E0502030303020204" pitchFamily="34" charset="0"/>
                <a:ea typeface="Calibri" panose="020F0502020204030204" pitchFamily="34" charset="0"/>
                <a:cs typeface="Calibri" panose="020F0502020204030204" pitchFamily="34" charset="0"/>
              </a:rPr>
              <a:t>un sistema inmunológico </a:t>
            </a:r>
            <a:r>
              <a:rPr lang="es-MX" sz="2000" dirty="0" smtClean="0">
                <a:latin typeface="Candara" panose="020E0502030303020204" pitchFamily="34" charset="0"/>
                <a:ea typeface="Calibri" panose="020F0502020204030204" pitchFamily="34" charset="0"/>
                <a:cs typeface="Calibri" panose="020F0502020204030204" pitchFamily="34" charset="0"/>
              </a:rPr>
              <a:t>débil</a:t>
            </a:r>
            <a:endParaRPr lang="es-MX" sz="2000" dirty="0">
              <a:latin typeface="Candara" panose="020E050203030302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s-MX" sz="2000" dirty="0">
                <a:latin typeface="Candara" panose="020E0502030303020204" pitchFamily="34" charset="0"/>
                <a:ea typeface="Calibri" panose="020F0502020204030204" pitchFamily="34" charset="0"/>
                <a:cs typeface="Calibri" panose="020F0502020204030204" pitchFamily="34" charset="0"/>
              </a:rPr>
              <a:t>Personas con antecedentes importantes de tabaquismo.  </a:t>
            </a:r>
          </a:p>
        </p:txBody>
      </p:sp>
      <p:sp>
        <p:nvSpPr>
          <p:cNvPr id="3" name="Título 1"/>
          <p:cNvSpPr>
            <a:spLocks noGrp="1"/>
          </p:cNvSpPr>
          <p:nvPr>
            <p:ph type="title"/>
          </p:nvPr>
        </p:nvSpPr>
        <p:spPr>
          <a:xfrm>
            <a:off x="1593436" y="177800"/>
            <a:ext cx="9782801" cy="1239837"/>
          </a:xfrm>
        </p:spPr>
        <p:txBody>
          <a:bodyPr/>
          <a:lstStyle/>
          <a:p>
            <a:r>
              <a:rPr lang="es-MX" b="1" dirty="0" smtClean="0">
                <a:ln w="6600">
                  <a:solidFill>
                    <a:schemeClr val="accent2"/>
                  </a:solidFill>
                  <a:prstDash val="solid"/>
                </a:ln>
                <a:solidFill>
                  <a:srgbClr val="FFFFFF"/>
                </a:solidFill>
                <a:effectLst>
                  <a:outerShdw dist="38100" dir="2700000" algn="tl" rotWithShape="0">
                    <a:schemeClr val="accent2"/>
                  </a:outerShdw>
                </a:effectLst>
              </a:rPr>
              <a:t>Grupos de Riesgo…</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3728135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000" dirty="0" smtClean="0"/>
              <a:t>Cualquier individuo que cumpla con el criterio de caso sospechoso de influenza y que tenga una muestra con resultado positivo a cualquier virus. El resultado debe ser otorgado por un laboratorio certificado por la Red Nacional de Laboratorios de Salud Pública (RNLSP). </a:t>
            </a:r>
          </a:p>
          <a:p>
            <a:endParaRPr lang="es-MX" sz="2000" dirty="0" smtClean="0"/>
          </a:p>
          <a:p>
            <a:r>
              <a:rPr lang="es-MX" sz="2000" b="1" dirty="0" smtClean="0"/>
              <a:t>CASO CONFIRMADO POR ASOCIACIÓN EPIDEMIOLÓGICA</a:t>
            </a:r>
          </a:p>
          <a:p>
            <a:r>
              <a:rPr lang="es-MX" sz="2000" b="1" dirty="0" smtClean="0"/>
              <a:t>CASO DESCARTADO DE INFLUENZA</a:t>
            </a:r>
          </a:p>
          <a:p>
            <a:pPr marL="0" indent="0">
              <a:buNone/>
            </a:pPr>
            <a:endParaRPr lang="es-MX" sz="2000" b="1" dirty="0" smtClean="0"/>
          </a:p>
        </p:txBody>
      </p:sp>
      <p:sp>
        <p:nvSpPr>
          <p:cNvPr id="4" name="Título 1"/>
          <p:cNvSpPr txBox="1">
            <a:spLocks/>
          </p:cNvSpPr>
          <p:nvPr/>
        </p:nvSpPr>
        <p:spPr>
          <a:xfrm>
            <a:off x="1485900" y="22690"/>
            <a:ext cx="9782801" cy="12398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2"/>
                </a:solidFill>
                <a:latin typeface="+mj-lt"/>
                <a:ea typeface="+mj-ea"/>
                <a:cs typeface="+mj-cs"/>
              </a:defRPr>
            </a:lvl1pPr>
          </a:lstStyle>
          <a:p>
            <a:r>
              <a:rPr lang="es-MX" b="1" dirty="0" smtClean="0">
                <a:ln w="6600">
                  <a:solidFill>
                    <a:schemeClr val="accent2"/>
                  </a:solidFill>
                  <a:prstDash val="solid"/>
                </a:ln>
                <a:solidFill>
                  <a:srgbClr val="FFFFFF"/>
                </a:solidFill>
                <a:effectLst>
                  <a:outerShdw dist="38100" dir="2700000" algn="tl" rotWithShape="0">
                    <a:schemeClr val="accent2"/>
                  </a:outerShdw>
                </a:effectLst>
              </a:rPr>
              <a:t>Caso confirmado de influenza </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90556" y="3886200"/>
            <a:ext cx="2641600" cy="15402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20323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000" dirty="0" smtClean="0"/>
              <a:t>Todo paciente que haya cumplido con definición operacional de ETI/IRAG y que cuente con resultado positivo a influenza, por RNLSP, y que en su certificado de defunción contenga como causa básica el diagnóstico de influenza o neumonía.</a:t>
            </a:r>
          </a:p>
          <a:p>
            <a:endParaRPr lang="es-MX" sz="2000" dirty="0" smtClean="0"/>
          </a:p>
          <a:p>
            <a:r>
              <a:rPr lang="es-MX" sz="2000" b="1" dirty="0" smtClean="0"/>
              <a:t>DEFUNCIÓN CON INFLUENZA</a:t>
            </a:r>
          </a:p>
          <a:p>
            <a:r>
              <a:rPr lang="es-MX" sz="2000" b="1" dirty="0" smtClean="0"/>
              <a:t>DEFUNCIÓN POR NEUMONÍA GRAVE CON SOSPECHA DE INFLUENZA</a:t>
            </a:r>
          </a:p>
          <a:p>
            <a:pPr marL="0" indent="0">
              <a:buNone/>
            </a:pPr>
            <a:endParaRPr lang="es-MX" sz="2000" b="1" dirty="0" smtClean="0"/>
          </a:p>
        </p:txBody>
      </p:sp>
      <p:sp>
        <p:nvSpPr>
          <p:cNvPr id="4" name="Título 1"/>
          <p:cNvSpPr txBox="1">
            <a:spLocks/>
          </p:cNvSpPr>
          <p:nvPr/>
        </p:nvSpPr>
        <p:spPr>
          <a:xfrm>
            <a:off x="1485900" y="22690"/>
            <a:ext cx="9782801" cy="12398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2"/>
                </a:solidFill>
                <a:latin typeface="+mj-lt"/>
                <a:ea typeface="+mj-ea"/>
                <a:cs typeface="+mj-cs"/>
              </a:defRPr>
            </a:lvl1pPr>
          </a:lstStyle>
          <a:p>
            <a:r>
              <a:rPr lang="es-MX" b="1" dirty="0" smtClean="0">
                <a:ln w="6600">
                  <a:solidFill>
                    <a:schemeClr val="accent2"/>
                  </a:solidFill>
                  <a:prstDash val="solid"/>
                </a:ln>
                <a:solidFill>
                  <a:srgbClr val="FFFFFF"/>
                </a:solidFill>
                <a:effectLst>
                  <a:outerShdw dist="38100" dir="2700000" algn="tl" rotWithShape="0">
                    <a:schemeClr val="accent2"/>
                  </a:outerShdw>
                </a:effectLst>
              </a:rPr>
              <a:t>Defunción por influenza </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26860" y="2780928"/>
            <a:ext cx="1738625" cy="1738625"/>
          </a:xfrm>
          <a:prstGeom prst="rect">
            <a:avLst/>
          </a:prstGeom>
        </p:spPr>
      </p:pic>
    </p:spTree>
    <p:extLst>
      <p:ext uri="{BB962C8B-B14F-4D97-AF65-F5344CB8AC3E}">
        <p14:creationId xmlns:p14="http://schemas.microsoft.com/office/powerpoint/2010/main" val="353428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790156" y="2276872"/>
            <a:ext cx="4951997" cy="923330"/>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lIns="91440" tIns="45720" rIns="91440" bIns="45720">
            <a:spAutoFit/>
          </a:bodyPr>
          <a:lstStyle/>
          <a:p>
            <a:pPr algn="ctr"/>
            <a:r>
              <a:rPr lang="es-ES" sz="5400" b="1" cap="none" spc="0" dirty="0" smtClean="0">
                <a:ln w="6600">
                  <a:solidFill>
                    <a:schemeClr val="accent2"/>
                  </a:solidFill>
                  <a:prstDash val="solid"/>
                </a:ln>
                <a:solidFill>
                  <a:srgbClr val="FFFFFF"/>
                </a:solidFill>
                <a:effectLst>
                  <a:outerShdw dist="38100" dir="2700000" algn="tl" rotWithShape="0">
                    <a:schemeClr val="accent2"/>
                  </a:outerShdw>
                </a:effectLst>
              </a:rPr>
              <a:t>LABORATORIO</a:t>
            </a:r>
            <a:endParaRPr lang="es-E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6260" y="3717032"/>
            <a:ext cx="3333750"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4792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3200" b="1" dirty="0" smtClean="0">
                <a:ln w="6600">
                  <a:solidFill>
                    <a:schemeClr val="accent2"/>
                  </a:solidFill>
                  <a:prstDash val="solid"/>
                </a:ln>
                <a:solidFill>
                  <a:srgbClr val="FFFFFF"/>
                </a:solidFill>
                <a:effectLst>
                  <a:outerShdw dist="38100" dir="2700000" algn="tl" rotWithShape="0">
                    <a:schemeClr val="accent2"/>
                  </a:outerShdw>
                </a:effectLst>
              </a:rPr>
              <a:t>CASOS AMBULATORIOS/HOSPITALIZADOS</a:t>
            </a:r>
            <a:endParaRPr lang="es-MX" sz="32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1485900" y="1556792"/>
            <a:ext cx="9782801" cy="4572000"/>
          </a:xfrm>
        </p:spPr>
        <p:txBody>
          <a:bodyPr>
            <a:normAutofit/>
          </a:bodyPr>
          <a:lstStyle/>
          <a:p>
            <a:r>
              <a:rPr lang="es-MX" sz="2000" b="1" dirty="0" smtClean="0"/>
              <a:t>Toma de muestras </a:t>
            </a:r>
            <a:r>
              <a:rPr lang="es-MX" sz="2000" dirty="0" smtClean="0"/>
              <a:t>a pacientes que cumplan con definición operacional, </a:t>
            </a:r>
            <a:r>
              <a:rPr lang="es-MX" sz="2000" b="1" dirty="0" smtClean="0"/>
              <a:t>10% ambulatorios y 100% hospitalizados y las defunciones</a:t>
            </a:r>
            <a:r>
              <a:rPr lang="es-MX" sz="2000" dirty="0" smtClean="0"/>
              <a:t>.</a:t>
            </a:r>
          </a:p>
          <a:p>
            <a:endParaRPr lang="es-MX" sz="2000" dirty="0" smtClean="0"/>
          </a:p>
          <a:p>
            <a:endParaRPr lang="es-MX" sz="2000" dirty="0"/>
          </a:p>
          <a:p>
            <a:endParaRPr lang="es-MX" sz="2000" dirty="0"/>
          </a:p>
          <a:p>
            <a:r>
              <a:rPr lang="es-MX" sz="2000" dirty="0" smtClean="0"/>
              <a:t>ETI &lt;72 h de iniciados los síntomas, sin terapia antiviral</a:t>
            </a:r>
          </a:p>
          <a:p>
            <a:r>
              <a:rPr lang="es-MX" sz="2000" dirty="0" smtClean="0"/>
              <a:t>IRAG &lt;7días, sin terapia antiviral </a:t>
            </a:r>
          </a:p>
          <a:p>
            <a:endParaRPr lang="es-MX" sz="2000" dirty="0"/>
          </a:p>
          <a:p>
            <a:r>
              <a:rPr lang="es-MX" sz="2000" dirty="0" smtClean="0"/>
              <a:t>Llenado de estudio clínico-epidemiológico, mismo que viene en plataforma para su llenado en línea, después debe anexarse al expediente del paciente.</a:t>
            </a:r>
          </a:p>
          <a:p>
            <a:endParaRPr lang="es-MX" sz="2200" dirty="0"/>
          </a:p>
        </p:txBody>
      </p:sp>
      <p:pic>
        <p:nvPicPr>
          <p:cNvPr id="4" name="Imagen 3"/>
          <p:cNvPicPr>
            <a:picLocks noChangeAspect="1"/>
          </p:cNvPicPr>
          <p:nvPr/>
        </p:nvPicPr>
        <p:blipFill>
          <a:blip r:embed="rId2"/>
          <a:stretch>
            <a:fillRect/>
          </a:stretch>
        </p:blipFill>
        <p:spPr>
          <a:xfrm>
            <a:off x="4438228" y="2420888"/>
            <a:ext cx="4487044" cy="9633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50392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41884" y="908720"/>
            <a:ext cx="9782801" cy="5832648"/>
          </a:xfrm>
        </p:spPr>
        <p:txBody>
          <a:bodyPr>
            <a:normAutofit/>
          </a:bodyPr>
          <a:lstStyle/>
          <a:p>
            <a:r>
              <a:rPr lang="es-MX" sz="2000" dirty="0" smtClean="0"/>
              <a:t>La </a:t>
            </a:r>
            <a:r>
              <a:rPr lang="es-MX" sz="2000" b="1" dirty="0" smtClean="0"/>
              <a:t>USMI</a:t>
            </a:r>
            <a:r>
              <a:rPr lang="es-MX" sz="2000" dirty="0" smtClean="0"/>
              <a:t> debe dar seguimiento del caso notificado en línea, actualizando la evolución clínica del paciente dentro de la plataforma. </a:t>
            </a:r>
          </a:p>
          <a:p>
            <a:endParaRPr lang="es-MX" sz="2000" dirty="0"/>
          </a:p>
          <a:p>
            <a:r>
              <a:rPr lang="es-MX" sz="2000" dirty="0" smtClean="0"/>
              <a:t>Se debe interrogar a los casos sospechosos  y/o confirmados para detectar los contactos que tengan aparición de síntomas en un lapso hasta 7 días posteriores al contacto directo con el caso.</a:t>
            </a:r>
          </a:p>
          <a:p>
            <a:endParaRPr lang="es-MX" sz="2000" dirty="0" smtClean="0"/>
          </a:p>
          <a:p>
            <a:endParaRPr lang="es-MX" sz="2000" dirty="0" smtClean="0"/>
          </a:p>
          <a:p>
            <a:endParaRPr lang="es-MX" sz="2000" dirty="0" smtClean="0"/>
          </a:p>
          <a:p>
            <a:endParaRPr lang="es-MX" sz="2000" dirty="0"/>
          </a:p>
          <a:p>
            <a:endParaRPr lang="es-MX" sz="2000" dirty="0"/>
          </a:p>
          <a:p>
            <a:r>
              <a:rPr lang="es-MX" sz="2000" dirty="0" smtClean="0"/>
              <a:t>En caso de que la </a:t>
            </a:r>
            <a:r>
              <a:rPr lang="es-MX" sz="2000" b="1" dirty="0" smtClean="0"/>
              <a:t>USMI</a:t>
            </a:r>
            <a:r>
              <a:rPr lang="es-MX" sz="2000" dirty="0" smtClean="0"/>
              <a:t> tenga algún problema para captura debe llenarse en el formato de papel correspondiente y debe enviarse a la jurisdicción para que ahí se realice la captura.</a:t>
            </a:r>
          </a:p>
          <a:p>
            <a:endParaRPr lang="es-MX" sz="2200"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4572" y="3015073"/>
            <a:ext cx="2485454" cy="16199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96614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r="4825"/>
          <a:stretch/>
        </p:blipFill>
        <p:spPr>
          <a:xfrm>
            <a:off x="0" y="0"/>
            <a:ext cx="5878388" cy="6858000"/>
          </a:xfrm>
          <a:prstGeom prst="rect">
            <a:avLst/>
          </a:prstGeom>
        </p:spPr>
      </p:pic>
      <p:pic>
        <p:nvPicPr>
          <p:cNvPr id="5" name="Imagen 4"/>
          <p:cNvPicPr>
            <a:picLocks noChangeAspect="1"/>
          </p:cNvPicPr>
          <p:nvPr/>
        </p:nvPicPr>
        <p:blipFill rotWithShape="1">
          <a:blip r:embed="rId3"/>
          <a:srcRect b="3078"/>
          <a:stretch/>
        </p:blipFill>
        <p:spPr>
          <a:xfrm>
            <a:off x="6166420" y="0"/>
            <a:ext cx="6082216" cy="6875238"/>
          </a:xfrm>
          <a:prstGeom prst="rect">
            <a:avLst/>
          </a:prstGeom>
        </p:spPr>
      </p:pic>
    </p:spTree>
    <p:extLst>
      <p:ext uri="{BB962C8B-B14F-4D97-AF65-F5344CB8AC3E}">
        <p14:creationId xmlns:p14="http://schemas.microsoft.com/office/powerpoint/2010/main" val="1581863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algn="just"/>
            <a:r>
              <a:rPr lang="es-MX" sz="2400" dirty="0" smtClean="0"/>
              <a:t>Exudado faríngeo, nasofaríngeo o lavado bronquio alveolar </a:t>
            </a:r>
          </a:p>
          <a:p>
            <a:pPr algn="just"/>
            <a:r>
              <a:rPr lang="es-MX" sz="2400" dirty="0" smtClean="0"/>
              <a:t>Primeras 72 h, pacientes ambulatorios</a:t>
            </a:r>
          </a:p>
          <a:p>
            <a:pPr algn="just"/>
            <a:r>
              <a:rPr lang="es-MX" sz="2400" dirty="0" smtClean="0"/>
              <a:t>Hasta 7 días, pacientes graves</a:t>
            </a:r>
          </a:p>
          <a:p>
            <a:pPr algn="just"/>
            <a:r>
              <a:rPr lang="es-MX" sz="2400" dirty="0" smtClean="0"/>
              <a:t>Biopsia de parénquima pulmonar 2.0cm, aún después de 7 días de iniciados los síntomas en defunciones por neumonía grave con sospecha de influenza.</a:t>
            </a:r>
            <a:endParaRPr lang="es-MX" sz="2400" dirty="0"/>
          </a:p>
        </p:txBody>
      </p:sp>
      <p:sp>
        <p:nvSpPr>
          <p:cNvPr id="4" name="Título 12"/>
          <p:cNvSpPr txBox="1">
            <a:spLocks/>
          </p:cNvSpPr>
          <p:nvPr/>
        </p:nvSpPr>
        <p:spPr>
          <a:xfrm>
            <a:off x="1593435" y="-32976"/>
            <a:ext cx="9782801" cy="12398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2"/>
                </a:solidFill>
                <a:latin typeface="+mj-lt"/>
                <a:ea typeface="+mj-ea"/>
                <a:cs typeface="+mj-cs"/>
              </a:defRPr>
            </a:lvl1pPr>
          </a:lstStyle>
          <a:p>
            <a:r>
              <a:rPr lang="es-ES" b="1" dirty="0" smtClean="0">
                <a:ln w="6600">
                  <a:solidFill>
                    <a:schemeClr val="accent2"/>
                  </a:solidFill>
                  <a:prstDash val="solid"/>
                </a:ln>
                <a:solidFill>
                  <a:srgbClr val="FFFFFF"/>
                </a:solidFill>
                <a:effectLst>
                  <a:outerShdw dist="38100" dir="2700000" algn="tl" rotWithShape="0">
                    <a:schemeClr val="accent2"/>
                  </a:outerShdw>
                </a:effectLst>
              </a:rPr>
              <a:t>Procedimientos de Laboratorio</a:t>
            </a:r>
            <a:endParaRPr lang="es-ES"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34572" y="4077072"/>
            <a:ext cx="3048000" cy="17160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31959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53375" y="332656"/>
            <a:ext cx="9782801" cy="1239837"/>
          </a:xfrm>
        </p:spPr>
        <p:txBody>
          <a:bodyPr/>
          <a:lstStyle/>
          <a:p>
            <a:r>
              <a:rPr lang="es-MX" b="1" dirty="0" smtClean="0">
                <a:ln w="6600">
                  <a:solidFill>
                    <a:schemeClr val="accent2"/>
                  </a:solidFill>
                  <a:prstDash val="solid"/>
                </a:ln>
                <a:solidFill>
                  <a:srgbClr val="FFFFFF"/>
                </a:solidFill>
                <a:effectLst>
                  <a:outerShdw dist="38100" dir="2700000" algn="tl" rotWithShape="0">
                    <a:schemeClr val="accent2"/>
                  </a:outerShdw>
                </a:effectLst>
              </a:rPr>
              <a:t>Criterios de aceptación de muestra</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1582369" y="1844824"/>
            <a:ext cx="10045592" cy="4572000"/>
          </a:xfrm>
        </p:spPr>
        <p:txBody>
          <a:bodyPr>
            <a:normAutofit/>
          </a:bodyPr>
          <a:lstStyle/>
          <a:p>
            <a:pPr algn="just"/>
            <a:r>
              <a:rPr lang="es-MX" sz="2400" dirty="0" smtClean="0"/>
              <a:t>Cumpliendo definición operacional</a:t>
            </a:r>
          </a:p>
          <a:p>
            <a:pPr algn="just"/>
            <a:r>
              <a:rPr lang="es-MX" sz="2400" dirty="0" smtClean="0"/>
              <a:t>Registro en plataforma única de influenza</a:t>
            </a:r>
          </a:p>
          <a:p>
            <a:pPr algn="just"/>
            <a:r>
              <a:rPr lang="es-MX" sz="2400" dirty="0" smtClean="0"/>
              <a:t>Transporte viral con volumen suficiente 2.5mL, etiquetadas</a:t>
            </a:r>
          </a:p>
          <a:p>
            <a:pPr algn="just"/>
            <a:r>
              <a:rPr lang="es-MX" sz="2400" dirty="0" smtClean="0"/>
              <a:t>Hisopo estéril con punta de rayón o </a:t>
            </a:r>
            <a:r>
              <a:rPr lang="es-MX" sz="2400" dirty="0" err="1" smtClean="0"/>
              <a:t>dacrón</a:t>
            </a:r>
            <a:r>
              <a:rPr lang="es-MX" sz="2400" dirty="0" smtClean="0"/>
              <a:t> y mango de plástico o alambre flexible</a:t>
            </a:r>
          </a:p>
          <a:p>
            <a:pPr algn="just"/>
            <a:r>
              <a:rPr lang="es-MX" sz="2400" dirty="0" smtClean="0"/>
              <a:t>Tiempos establecidos</a:t>
            </a:r>
          </a:p>
          <a:p>
            <a:pPr algn="just"/>
            <a:r>
              <a:rPr lang="es-MX" sz="2400" dirty="0" smtClean="0"/>
              <a:t>Temperatura 4-8°</a:t>
            </a:r>
            <a:endParaRPr lang="es-MX" sz="2400" dirty="0"/>
          </a:p>
        </p:txBody>
      </p:sp>
      <p:pic>
        <p:nvPicPr>
          <p:cNvPr id="4" name="Imagen 3"/>
          <p:cNvPicPr>
            <a:picLocks noChangeAspect="1"/>
          </p:cNvPicPr>
          <p:nvPr/>
        </p:nvPicPr>
        <p:blipFill rotWithShape="1">
          <a:blip r:embed="rId2">
            <a:extLst>
              <a:ext uri="{28A0092B-C50C-407E-A947-70E740481C1C}">
                <a14:useLocalDpi xmlns:a14="http://schemas.microsoft.com/office/drawing/2010/main" val="0"/>
              </a:ext>
            </a:extLst>
          </a:blip>
          <a:srcRect r="46241"/>
          <a:stretch/>
        </p:blipFill>
        <p:spPr>
          <a:xfrm>
            <a:off x="6238428" y="4005064"/>
            <a:ext cx="2304256" cy="2133600"/>
          </a:xfrm>
          <a:prstGeom prst="rect">
            <a:avLst/>
          </a:prstGeom>
        </p:spPr>
      </p:pic>
    </p:spTree>
    <p:extLst>
      <p:ext uri="{BB962C8B-B14F-4D97-AF65-F5344CB8AC3E}">
        <p14:creationId xmlns:p14="http://schemas.microsoft.com/office/powerpoint/2010/main" val="1916883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13892" y="1484784"/>
            <a:ext cx="8101376" cy="4572000"/>
          </a:xfrm>
        </p:spPr>
        <p:txBody>
          <a:bodyPr>
            <a:normAutofit/>
          </a:bodyPr>
          <a:lstStyle/>
          <a:p>
            <a:pPr algn="just"/>
            <a:r>
              <a:rPr lang="es-MX" sz="2000" dirty="0" smtClean="0"/>
              <a:t>Tubos de ensayo 13x100mm de </a:t>
            </a:r>
            <a:r>
              <a:rPr lang="es-MX" sz="2000" dirty="0" err="1" smtClean="0"/>
              <a:t>poliestireno</a:t>
            </a:r>
            <a:r>
              <a:rPr lang="es-MX" sz="2000" dirty="0" smtClean="0"/>
              <a:t> o vidrio con tapa de rosca (estériles), con 2.5ml de transporte viral</a:t>
            </a:r>
          </a:p>
          <a:p>
            <a:pPr algn="just"/>
            <a:r>
              <a:rPr lang="es-MX" sz="2000" dirty="0" smtClean="0"/>
              <a:t>Gradilla (para exudados)</a:t>
            </a:r>
          </a:p>
          <a:p>
            <a:pPr algn="just"/>
            <a:r>
              <a:rPr lang="es-MX" sz="2000" dirty="0" smtClean="0"/>
              <a:t>Hisopos estériles con mango de plástico (punta rayón o </a:t>
            </a:r>
            <a:r>
              <a:rPr lang="es-MX" sz="2000" dirty="0" err="1" smtClean="0"/>
              <a:t>dacrón</a:t>
            </a:r>
            <a:r>
              <a:rPr lang="es-MX" sz="2000" dirty="0" smtClean="0"/>
              <a:t>) y </a:t>
            </a:r>
            <a:r>
              <a:rPr lang="es-MX" sz="2000" dirty="0" err="1" smtClean="0"/>
              <a:t>abatelenguas</a:t>
            </a:r>
            <a:r>
              <a:rPr lang="es-MX" sz="2000" dirty="0" smtClean="0"/>
              <a:t> también estériles, para exudados faríngeos</a:t>
            </a:r>
          </a:p>
          <a:p>
            <a:pPr algn="just"/>
            <a:r>
              <a:rPr lang="es-MX" sz="2000" dirty="0" smtClean="0"/>
              <a:t>Hisopos estériles con mango de alambre flexible (con punta rayón o </a:t>
            </a:r>
            <a:r>
              <a:rPr lang="es-MX" sz="2000" dirty="0" err="1" smtClean="0"/>
              <a:t>dacrón</a:t>
            </a:r>
            <a:r>
              <a:rPr lang="es-MX" sz="2000" dirty="0" smtClean="0"/>
              <a:t>), para exudados nasofaríngeos</a:t>
            </a:r>
          </a:p>
          <a:p>
            <a:pPr algn="just"/>
            <a:r>
              <a:rPr lang="es-MX" sz="2000" dirty="0" smtClean="0"/>
              <a:t>Hielera que contenga hielo o una bolsa refrigerante para mantener las muestras en temperatura 4-8°</a:t>
            </a:r>
          </a:p>
          <a:p>
            <a:pPr algn="just"/>
            <a:r>
              <a:rPr lang="es-MX" sz="2000" dirty="0" smtClean="0"/>
              <a:t>Guantes, </a:t>
            </a:r>
            <a:r>
              <a:rPr lang="es-MX" sz="2000" dirty="0" err="1" smtClean="0"/>
              <a:t>cubrebocas</a:t>
            </a:r>
            <a:r>
              <a:rPr lang="es-MX" sz="2000" dirty="0" smtClean="0"/>
              <a:t>, batas, tela adhesiva y bolígrafo</a:t>
            </a:r>
            <a:endParaRPr lang="es-MX" sz="2000" dirty="0"/>
          </a:p>
        </p:txBody>
      </p:sp>
      <p:sp>
        <p:nvSpPr>
          <p:cNvPr id="4" name="Título 12"/>
          <p:cNvSpPr txBox="1">
            <a:spLocks/>
          </p:cNvSpPr>
          <p:nvPr/>
        </p:nvSpPr>
        <p:spPr>
          <a:xfrm>
            <a:off x="1593435" y="-32976"/>
            <a:ext cx="9782801" cy="12398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2"/>
                </a:solidFill>
                <a:latin typeface="+mj-lt"/>
                <a:ea typeface="+mj-ea"/>
                <a:cs typeface="+mj-cs"/>
              </a:defRPr>
            </a:lvl1pPr>
          </a:lstStyle>
          <a:p>
            <a:r>
              <a:rPr lang="es-ES" b="1" dirty="0" smtClean="0">
                <a:ln w="6600">
                  <a:solidFill>
                    <a:schemeClr val="accent2"/>
                  </a:solidFill>
                  <a:prstDash val="solid"/>
                </a:ln>
                <a:solidFill>
                  <a:srgbClr val="FFFFFF"/>
                </a:solidFill>
                <a:effectLst>
                  <a:outerShdw dist="38100" dir="2700000" algn="tl" rotWithShape="0">
                    <a:schemeClr val="accent2"/>
                  </a:outerShdw>
                </a:effectLst>
              </a:rPr>
              <a:t>Material para toma de muestra</a:t>
            </a:r>
            <a:endParaRPr lang="es-ES"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l="1400" t="9500" r="4640" b="7881"/>
          <a:stretch/>
        </p:blipFill>
        <p:spPr>
          <a:xfrm>
            <a:off x="9792060" y="1484784"/>
            <a:ext cx="1584176" cy="13929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agen 6"/>
          <p:cNvPicPr>
            <a:picLocks noChangeAspect="1"/>
          </p:cNvPicPr>
          <p:nvPr/>
        </p:nvPicPr>
        <p:blipFill rotWithShape="1">
          <a:blip r:embed="rId3">
            <a:extLst>
              <a:ext uri="{28A0092B-C50C-407E-A947-70E740481C1C}">
                <a14:useLocalDpi xmlns:a14="http://schemas.microsoft.com/office/drawing/2010/main" val="0"/>
              </a:ext>
            </a:extLst>
          </a:blip>
          <a:srcRect l="65708"/>
          <a:stretch/>
        </p:blipFill>
        <p:spPr>
          <a:xfrm>
            <a:off x="11260024" y="260648"/>
            <a:ext cx="786008" cy="17007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Imagen 9"/>
          <p:cNvPicPr>
            <a:picLocks noChangeAspect="1"/>
          </p:cNvPicPr>
          <p:nvPr/>
        </p:nvPicPr>
        <p:blipFill>
          <a:blip r:embed="rId4"/>
          <a:stretch>
            <a:fillRect/>
          </a:stretch>
        </p:blipFill>
        <p:spPr>
          <a:xfrm>
            <a:off x="10126860" y="4509120"/>
            <a:ext cx="1773324" cy="11822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Imagen 10"/>
          <p:cNvPicPr>
            <a:picLocks noChangeAspect="1"/>
          </p:cNvPicPr>
          <p:nvPr/>
        </p:nvPicPr>
        <p:blipFill rotWithShape="1">
          <a:blip r:embed="rId5">
            <a:extLst>
              <a:ext uri="{28A0092B-C50C-407E-A947-70E740481C1C}">
                <a14:useLocalDpi xmlns:a14="http://schemas.microsoft.com/office/drawing/2010/main" val="0"/>
              </a:ext>
            </a:extLst>
          </a:blip>
          <a:srcRect l="16199" t="27540" r="14141" b="14140"/>
          <a:stretch/>
        </p:blipFill>
        <p:spPr>
          <a:xfrm>
            <a:off x="10356657" y="2959785"/>
            <a:ext cx="1512168" cy="12660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122588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smtClean="0"/>
              <a:t>Semana Epidemiológica 40-20</a:t>
            </a:r>
          </a:p>
          <a:p>
            <a:r>
              <a:rPr lang="es-MX" dirty="0" smtClean="0"/>
              <a:t>Regiones Templadas</a:t>
            </a:r>
          </a:p>
          <a:p>
            <a:r>
              <a:rPr lang="es-MX" dirty="0" smtClean="0"/>
              <a:t>Regiones tropicales y subtropicales</a:t>
            </a:r>
            <a:endParaRPr lang="es-MX" dirty="0"/>
          </a:p>
        </p:txBody>
      </p:sp>
      <p:sp>
        <p:nvSpPr>
          <p:cNvPr id="4" name="Título 12"/>
          <p:cNvSpPr txBox="1">
            <a:spLocks/>
          </p:cNvSpPr>
          <p:nvPr/>
        </p:nvSpPr>
        <p:spPr>
          <a:xfrm>
            <a:off x="1701924" y="32405"/>
            <a:ext cx="9782801" cy="12398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2"/>
                </a:solidFill>
                <a:latin typeface="+mj-lt"/>
                <a:ea typeface="+mj-ea"/>
                <a:cs typeface="+mj-cs"/>
              </a:defRPr>
            </a:lvl1pPr>
          </a:lstStyle>
          <a:p>
            <a:r>
              <a:rPr lang="es-ES" b="1" dirty="0" smtClean="0">
                <a:ln w="6600">
                  <a:solidFill>
                    <a:schemeClr val="accent2"/>
                  </a:solidFill>
                  <a:prstDash val="solid"/>
                </a:ln>
                <a:solidFill>
                  <a:srgbClr val="FFFFFF"/>
                </a:solidFill>
                <a:effectLst>
                  <a:outerShdw dist="38100" dir="2700000" algn="tl" rotWithShape="0">
                    <a:schemeClr val="accent2"/>
                  </a:outerShdw>
                </a:effectLst>
              </a:rPr>
              <a:t>Temporada estacional</a:t>
            </a:r>
            <a:endParaRPr lang="es-ES"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3074" name="Picture 2" descr="Resultado de imagen para inviern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14492" y="3645024"/>
            <a:ext cx="3693148" cy="20826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92433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ln w="6600">
                  <a:solidFill>
                    <a:schemeClr val="accent2"/>
                  </a:solidFill>
                  <a:prstDash val="solid"/>
                </a:ln>
                <a:solidFill>
                  <a:srgbClr val="FFFFFF"/>
                </a:solidFill>
                <a:effectLst>
                  <a:outerShdw dist="38100" dir="2700000" algn="tl" rotWithShape="0">
                    <a:schemeClr val="accent2"/>
                  </a:outerShdw>
                </a:effectLst>
              </a:rPr>
              <a:t>El éxito del diagnóstico virológico…</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p:txBody>
          <a:bodyPr>
            <a:normAutofit/>
          </a:bodyPr>
          <a:lstStyle/>
          <a:p>
            <a:pPr algn="just"/>
            <a:r>
              <a:rPr lang="es-MX" sz="2000" dirty="0"/>
              <a:t>D</a:t>
            </a:r>
            <a:r>
              <a:rPr lang="es-MX" sz="2000" dirty="0" smtClean="0"/>
              <a:t>epende principalmente de la calidad de la muestra, sus condiciones de transporte y almacenamiento antes de su procesamiento en laboratorio</a:t>
            </a:r>
          </a:p>
          <a:p>
            <a:pPr algn="just"/>
            <a:r>
              <a:rPr lang="es-MX" sz="2000" dirty="0" smtClean="0"/>
              <a:t>Los tubos que lo contengan deben mantener color rojo</a:t>
            </a:r>
          </a:p>
          <a:p>
            <a:pPr algn="just"/>
            <a:r>
              <a:rPr lang="es-MX" sz="2000" dirty="0" smtClean="0"/>
              <a:t>Las muestras deberán estar etiquetadas con el número de folio que proporciona SISVEFLU e ir acompañadas con el comprobante que otorga en el momento de la captura</a:t>
            </a:r>
          </a:p>
          <a:p>
            <a:pPr algn="just"/>
            <a:r>
              <a:rPr lang="es-MX" sz="2000" b="1" dirty="0" smtClean="0"/>
              <a:t>EVITAR </a:t>
            </a:r>
            <a:r>
              <a:rPr lang="es-MX" sz="2000" dirty="0" smtClean="0"/>
              <a:t>mantenerla por más de 5 días en refrigeración</a:t>
            </a:r>
            <a:endParaRPr lang="es-MX" sz="20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46740" y="3861048"/>
            <a:ext cx="1954560" cy="13030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40196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3435" y="44624"/>
            <a:ext cx="9782801" cy="1239837"/>
          </a:xfrm>
        </p:spPr>
        <p:txBody>
          <a:bodyPr/>
          <a:lstStyle/>
          <a:p>
            <a:r>
              <a:rPr lang="es-MX" b="1" dirty="0" smtClean="0">
                <a:ln w="6600">
                  <a:solidFill>
                    <a:schemeClr val="accent2"/>
                  </a:solidFill>
                  <a:prstDash val="solid"/>
                </a:ln>
                <a:solidFill>
                  <a:srgbClr val="FFFFFF"/>
                </a:solidFill>
                <a:effectLst>
                  <a:outerShdw dist="38100" dir="2700000" algn="tl" rotWithShape="0">
                    <a:schemeClr val="accent2"/>
                  </a:outerShdw>
                </a:effectLst>
              </a:rPr>
              <a:t>Vacunación 2018 - 2019</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902662217"/>
              </p:ext>
            </p:extLst>
          </p:nvPr>
        </p:nvGraphicFramePr>
        <p:xfrm>
          <a:off x="4438228" y="2204864"/>
          <a:ext cx="3384376" cy="2225040"/>
        </p:xfrm>
        <a:graphic>
          <a:graphicData uri="http://schemas.openxmlformats.org/drawingml/2006/table">
            <a:tbl>
              <a:tblPr firstRow="1" bandRow="1">
                <a:tableStyleId>{5C22544A-7EE6-4342-B048-85BDC9FD1C3A}</a:tableStyleId>
              </a:tblPr>
              <a:tblGrid>
                <a:gridCol w="1692250">
                  <a:extLst>
                    <a:ext uri="{9D8B030D-6E8A-4147-A177-3AD203B41FA5}">
                      <a16:colId xmlns:a16="http://schemas.microsoft.com/office/drawing/2014/main" val="20000"/>
                    </a:ext>
                  </a:extLst>
                </a:gridCol>
                <a:gridCol w="1692126">
                  <a:extLst>
                    <a:ext uri="{9D8B030D-6E8A-4147-A177-3AD203B41FA5}">
                      <a16:colId xmlns:a16="http://schemas.microsoft.com/office/drawing/2014/main" val="20001"/>
                    </a:ext>
                  </a:extLst>
                </a:gridCol>
              </a:tblGrid>
              <a:tr h="370840">
                <a:tc>
                  <a:txBody>
                    <a:bodyPr/>
                    <a:lstStyle/>
                    <a:p>
                      <a:pPr algn="ctr"/>
                      <a:r>
                        <a:rPr lang="es-MX" dirty="0" smtClean="0"/>
                        <a:t>Institución</a:t>
                      </a:r>
                      <a:endParaRPr lang="es-MX" dirty="0"/>
                    </a:p>
                  </a:txBody>
                  <a:tcPr/>
                </a:tc>
                <a:tc>
                  <a:txBody>
                    <a:bodyPr/>
                    <a:lstStyle/>
                    <a:p>
                      <a:pPr algn="ctr"/>
                      <a:r>
                        <a:rPr lang="es-MX" dirty="0" smtClean="0"/>
                        <a:t>Dosis</a:t>
                      </a:r>
                      <a:endParaRPr lang="es-MX" dirty="0"/>
                    </a:p>
                  </a:txBody>
                  <a:tcPr/>
                </a:tc>
                <a:extLst>
                  <a:ext uri="{0D108BD9-81ED-4DB2-BD59-A6C34878D82A}">
                    <a16:rowId xmlns:a16="http://schemas.microsoft.com/office/drawing/2014/main" val="10000"/>
                  </a:ext>
                </a:extLst>
              </a:tr>
              <a:tr h="370840">
                <a:tc>
                  <a:txBody>
                    <a:bodyPr/>
                    <a:lstStyle/>
                    <a:p>
                      <a:pPr algn="ctr"/>
                      <a:r>
                        <a:rPr lang="es-MX" dirty="0" smtClean="0"/>
                        <a:t>SSA</a:t>
                      </a:r>
                      <a:endParaRPr lang="es-MX" dirty="0"/>
                    </a:p>
                  </a:txBody>
                  <a:tcPr/>
                </a:tc>
                <a:tc>
                  <a:txBody>
                    <a:bodyPr/>
                    <a:lstStyle/>
                    <a:p>
                      <a:pPr algn="ctr"/>
                      <a:r>
                        <a:rPr lang="es-MX" dirty="0" smtClean="0"/>
                        <a:t>341,240</a:t>
                      </a:r>
                      <a:endParaRPr lang="es-MX" dirty="0"/>
                    </a:p>
                  </a:txBody>
                  <a:tcPr/>
                </a:tc>
                <a:extLst>
                  <a:ext uri="{0D108BD9-81ED-4DB2-BD59-A6C34878D82A}">
                    <a16:rowId xmlns:a16="http://schemas.microsoft.com/office/drawing/2014/main" val="10001"/>
                  </a:ext>
                </a:extLst>
              </a:tr>
              <a:tr h="370840">
                <a:tc>
                  <a:txBody>
                    <a:bodyPr/>
                    <a:lstStyle/>
                    <a:p>
                      <a:pPr algn="ctr"/>
                      <a:r>
                        <a:rPr lang="es-MX" dirty="0" smtClean="0"/>
                        <a:t>IMSS ORDI</a:t>
                      </a:r>
                      <a:endParaRPr lang="es-MX" dirty="0"/>
                    </a:p>
                  </a:txBody>
                  <a:tcPr/>
                </a:tc>
                <a:tc>
                  <a:txBody>
                    <a:bodyPr/>
                    <a:lstStyle/>
                    <a:p>
                      <a:pPr algn="ctr"/>
                      <a:r>
                        <a:rPr lang="es-MX" dirty="0" smtClean="0"/>
                        <a:t>243,044</a:t>
                      </a:r>
                      <a:endParaRPr lang="es-MX" dirty="0"/>
                    </a:p>
                  </a:txBody>
                  <a:tcPr/>
                </a:tc>
                <a:extLst>
                  <a:ext uri="{0D108BD9-81ED-4DB2-BD59-A6C34878D82A}">
                    <a16:rowId xmlns:a16="http://schemas.microsoft.com/office/drawing/2014/main" val="10002"/>
                  </a:ext>
                </a:extLst>
              </a:tr>
              <a:tr h="370840">
                <a:tc>
                  <a:txBody>
                    <a:bodyPr/>
                    <a:lstStyle/>
                    <a:p>
                      <a:pPr algn="ctr"/>
                      <a:r>
                        <a:rPr lang="es-MX" dirty="0" smtClean="0"/>
                        <a:t>ISSSTE</a:t>
                      </a:r>
                      <a:endParaRPr lang="es-MX" dirty="0"/>
                    </a:p>
                  </a:txBody>
                  <a:tcPr/>
                </a:tc>
                <a:tc>
                  <a:txBody>
                    <a:bodyPr/>
                    <a:lstStyle/>
                    <a:p>
                      <a:pPr algn="ctr"/>
                      <a:r>
                        <a:rPr lang="es-MX" dirty="0" smtClean="0"/>
                        <a:t>60,000</a:t>
                      </a:r>
                      <a:endParaRPr lang="es-MX" dirty="0"/>
                    </a:p>
                  </a:txBody>
                  <a:tcPr/>
                </a:tc>
                <a:extLst>
                  <a:ext uri="{0D108BD9-81ED-4DB2-BD59-A6C34878D82A}">
                    <a16:rowId xmlns:a16="http://schemas.microsoft.com/office/drawing/2014/main" val="10003"/>
                  </a:ext>
                </a:extLst>
              </a:tr>
              <a:tr h="370840">
                <a:tc>
                  <a:txBody>
                    <a:bodyPr/>
                    <a:lstStyle/>
                    <a:p>
                      <a:pPr algn="ctr"/>
                      <a:r>
                        <a:rPr lang="es-MX" dirty="0" smtClean="0"/>
                        <a:t>PROSPERA</a:t>
                      </a:r>
                      <a:endParaRPr lang="es-MX" dirty="0"/>
                    </a:p>
                  </a:txBody>
                  <a:tcPr/>
                </a:tc>
                <a:tc>
                  <a:txBody>
                    <a:bodyPr/>
                    <a:lstStyle/>
                    <a:p>
                      <a:pPr algn="ctr"/>
                      <a:r>
                        <a:rPr lang="es-MX" dirty="0" smtClean="0"/>
                        <a:t>150,670</a:t>
                      </a:r>
                      <a:endParaRPr lang="es-MX" dirty="0"/>
                    </a:p>
                  </a:txBody>
                  <a:tcPr/>
                </a:tc>
                <a:extLst>
                  <a:ext uri="{0D108BD9-81ED-4DB2-BD59-A6C34878D82A}">
                    <a16:rowId xmlns:a16="http://schemas.microsoft.com/office/drawing/2014/main" val="10004"/>
                  </a:ext>
                </a:extLst>
              </a:tr>
              <a:tr h="370840">
                <a:tc>
                  <a:txBody>
                    <a:bodyPr/>
                    <a:lstStyle/>
                    <a:p>
                      <a:pPr algn="ctr"/>
                      <a:r>
                        <a:rPr lang="es-MX" b="1" i="1" dirty="0" smtClean="0"/>
                        <a:t>ESTATAL</a:t>
                      </a:r>
                      <a:endParaRPr lang="es-MX" b="1" i="1" dirty="0"/>
                    </a:p>
                  </a:txBody>
                  <a:tcPr/>
                </a:tc>
                <a:tc>
                  <a:txBody>
                    <a:bodyPr/>
                    <a:lstStyle/>
                    <a:p>
                      <a:pPr algn="ctr"/>
                      <a:r>
                        <a:rPr lang="es-MX" b="1" i="1" dirty="0" smtClean="0"/>
                        <a:t>794,954</a:t>
                      </a:r>
                      <a:endParaRPr lang="es-MX" b="1" i="1" dirty="0"/>
                    </a:p>
                  </a:txBody>
                  <a:tcPr/>
                </a:tc>
                <a:extLst>
                  <a:ext uri="{0D108BD9-81ED-4DB2-BD59-A6C34878D82A}">
                    <a16:rowId xmlns:a16="http://schemas.microsoft.com/office/drawing/2014/main" val="10005"/>
                  </a:ext>
                </a:extLst>
              </a:tr>
            </a:tbl>
          </a:graphicData>
        </a:graphic>
      </p:graphicFrame>
      <p:sp>
        <p:nvSpPr>
          <p:cNvPr id="5" name="CuadroTexto 4"/>
          <p:cNvSpPr txBox="1"/>
          <p:nvPr/>
        </p:nvSpPr>
        <p:spPr>
          <a:xfrm>
            <a:off x="2133972" y="5214392"/>
            <a:ext cx="8208912" cy="461665"/>
          </a:xfrm>
          <a:prstGeom prst="rect">
            <a:avLst/>
          </a:prstGeom>
          <a:noFill/>
          <a:ln>
            <a:noFill/>
          </a:ln>
        </p:spPr>
        <p:txBody>
          <a:bodyPr wrap="square" rtlCol="0" anchor="ctr" anchorCtr="1">
            <a:spAutoFit/>
          </a:bodyPr>
          <a:lstStyle/>
          <a:p>
            <a:r>
              <a:rPr lang="es-MX" sz="2400" b="1" dirty="0" smtClean="0"/>
              <a:t>Meta a Diciembre: 90%</a:t>
            </a:r>
          </a:p>
        </p:txBody>
      </p:sp>
    </p:spTree>
    <p:extLst>
      <p:ext uri="{BB962C8B-B14F-4D97-AF65-F5344CB8AC3E}">
        <p14:creationId xmlns:p14="http://schemas.microsoft.com/office/powerpoint/2010/main" val="1155211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93435" y="44624"/>
            <a:ext cx="9782801" cy="1239837"/>
          </a:xfrm>
        </p:spPr>
        <p:txBody>
          <a:bodyPr/>
          <a:lstStyle/>
          <a:p>
            <a:r>
              <a:rPr lang="es-MX" b="1" dirty="0" smtClean="0">
                <a:ln w="6600">
                  <a:solidFill>
                    <a:schemeClr val="accent2"/>
                  </a:solidFill>
                  <a:prstDash val="solid"/>
                </a:ln>
                <a:solidFill>
                  <a:srgbClr val="FFFFFF"/>
                </a:solidFill>
                <a:effectLst>
                  <a:outerShdw dist="38100" dir="2700000" algn="tl" rotWithShape="0">
                    <a:schemeClr val="accent2"/>
                  </a:outerShdw>
                </a:effectLst>
              </a:rPr>
              <a:t>Vacunación</a:t>
            </a:r>
            <a:endParaRPr lang="es-MX"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Marcador de contenido 2"/>
          <p:cNvSpPr>
            <a:spLocks noGrp="1"/>
          </p:cNvSpPr>
          <p:nvPr>
            <p:ph idx="1"/>
          </p:nvPr>
        </p:nvSpPr>
        <p:spPr>
          <a:xfrm>
            <a:off x="1593436" y="1412776"/>
            <a:ext cx="9782801" cy="4759424"/>
          </a:xfrm>
        </p:spPr>
        <p:txBody>
          <a:bodyPr>
            <a:normAutofit fontScale="62500" lnSpcReduction="20000"/>
          </a:bodyPr>
          <a:lstStyle/>
          <a:p>
            <a:pPr eaLnBrk="0" fontAlgn="ctr" hangingPunct="0"/>
            <a:r>
              <a:rPr lang="es-ES" dirty="0"/>
              <a:t>La revacunación debe hacerse cada año ya que la cepa viral cambia.</a:t>
            </a:r>
            <a:endParaRPr lang="es-MX" dirty="0"/>
          </a:p>
          <a:p>
            <a:pPr marL="0" indent="0" eaLnBrk="0" fontAlgn="ctr" hangingPunct="0">
              <a:buNone/>
            </a:pPr>
            <a:r>
              <a:rPr lang="es-ES" dirty="0"/>
              <a:t>Los efectos adversos que se presentan con la vacunación son:</a:t>
            </a:r>
            <a:endParaRPr lang="es-MX" dirty="0"/>
          </a:p>
          <a:p>
            <a:pPr eaLnBrk="0" fontAlgn="base" hangingPunct="0"/>
            <a:r>
              <a:rPr lang="es-MX" dirty="0"/>
              <a:t>Locales: dolor y eritema y/o induración en un 20% de los casos.</a:t>
            </a:r>
          </a:p>
          <a:p>
            <a:pPr eaLnBrk="0" fontAlgn="base" hangingPunct="0"/>
            <a:r>
              <a:rPr lang="es-MX" dirty="0"/>
              <a:t>Sistémicas: fiebre, mialgias, malestar general, ocurre infrecuentemente (&lt; del 1% en los Adultos). Comienza a las 6-12 horas de aplicada y persisten por 1 o 2 días</a:t>
            </a:r>
            <a:r>
              <a:rPr lang="es-MX" dirty="0" smtClean="0"/>
              <a:t>.</a:t>
            </a:r>
          </a:p>
          <a:p>
            <a:pPr eaLnBrk="0" fontAlgn="base" hangingPunct="0"/>
            <a:endParaRPr lang="es-MX" dirty="0"/>
          </a:p>
          <a:p>
            <a:pPr eaLnBrk="0" fontAlgn="ctr" hangingPunct="0"/>
            <a:r>
              <a:rPr lang="es-MX" b="1" dirty="0"/>
              <a:t>Las contraindicaciones son:</a:t>
            </a:r>
          </a:p>
          <a:p>
            <a:pPr eaLnBrk="0" fontAlgn="base" hangingPunct="0"/>
            <a:r>
              <a:rPr lang="es-MX" dirty="0"/>
              <a:t>Personas con antecedente de anafilaxia al huevo o a algún componente de la vacuna.</a:t>
            </a:r>
          </a:p>
          <a:p>
            <a:pPr eaLnBrk="0" fontAlgn="base" hangingPunct="0"/>
            <a:r>
              <a:rPr lang="es-MX" dirty="0"/>
              <a:t>Pacientes que hayan presentado reacciones alérgicas graves al recibir la vacuna contra influenza.</a:t>
            </a:r>
          </a:p>
          <a:p>
            <a:pPr eaLnBrk="0" fontAlgn="base" hangingPunct="0"/>
            <a:r>
              <a:rPr lang="es-MX" dirty="0"/>
              <a:t>Pacientes con antecedentes de Síndrome de Guillain Barré.</a:t>
            </a:r>
          </a:p>
          <a:p>
            <a:pPr eaLnBrk="0" fontAlgn="base" hangingPunct="0"/>
            <a:r>
              <a:rPr lang="es-MX" dirty="0"/>
              <a:t>No existe contraindicación a la aplicación simultánea o con cualquier intervalo de tiempo, entre ésta y otras vacunas, aplicadas en sitios diferentes.</a:t>
            </a:r>
          </a:p>
          <a:p>
            <a:endParaRPr lang="es-MX" dirty="0"/>
          </a:p>
        </p:txBody>
      </p:sp>
    </p:spTree>
    <p:extLst>
      <p:ext uri="{BB962C8B-B14F-4D97-AF65-F5344CB8AC3E}">
        <p14:creationId xmlns:p14="http://schemas.microsoft.com/office/powerpoint/2010/main" val="3758048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439741" y="962027"/>
            <a:ext cx="5634806" cy="507831"/>
          </a:xfrm>
          <a:prstGeom prst="rect">
            <a:avLst/>
          </a:prstGeom>
          <a:solidFill>
            <a:schemeClr val="tx2">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a:defRPr/>
            </a:pPr>
            <a:r>
              <a:rPr lang="es-MX" sz="2700" b="1" i="1" dirty="0">
                <a:solidFill>
                  <a:srgbClr val="262673"/>
                </a:solidFill>
                <a:effectLst>
                  <a:outerShdw blurRad="38100" dist="38100" dir="2700000" algn="tl">
                    <a:srgbClr val="C0C0C0"/>
                  </a:outerShdw>
                </a:effectLst>
                <a:latin typeface="Calibri" pitchFamily="34" charset="0"/>
              </a:rPr>
              <a:t>VACUNACION  ANTINFLUENZA  </a:t>
            </a:r>
            <a:endParaRPr lang="es-ES" sz="2700" b="1" i="1" dirty="0">
              <a:solidFill>
                <a:srgbClr val="262673"/>
              </a:solidFill>
              <a:effectLst>
                <a:outerShdw blurRad="38100" dist="38100" dir="2700000" algn="tl">
                  <a:srgbClr val="C0C0C0"/>
                </a:outerShdw>
              </a:effectLst>
              <a:latin typeface="Calibri" pitchFamily="34" charset="0"/>
            </a:endParaRPr>
          </a:p>
        </p:txBody>
      </p:sp>
      <p:sp>
        <p:nvSpPr>
          <p:cNvPr id="4" name="3 Proceso alternativo"/>
          <p:cNvSpPr/>
          <p:nvPr/>
        </p:nvSpPr>
        <p:spPr>
          <a:xfrm>
            <a:off x="2863671" y="1651909"/>
            <a:ext cx="6544996" cy="4247017"/>
          </a:xfrm>
          <a:prstGeom prst="flowChartAlternateProcess">
            <a:avLst/>
          </a:prstGeom>
          <a:solidFill>
            <a:schemeClr val="accent5">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557213" lvl="1" indent="-214313">
              <a:defRPr/>
            </a:pPr>
            <a:endParaRPr lang="es-ES" sz="1575" b="1" i="1" dirty="0">
              <a:solidFill>
                <a:srgbClr val="0000FF"/>
              </a:solidFill>
              <a:effectLst>
                <a:outerShdw blurRad="38100" dist="38100" dir="2700000" algn="tl">
                  <a:srgbClr val="C0C0C0"/>
                </a:outerShdw>
              </a:effectLst>
            </a:endParaRPr>
          </a:p>
          <a:p>
            <a:pPr>
              <a:buFontTx/>
              <a:buChar char="•"/>
              <a:defRPr/>
            </a:pPr>
            <a:endParaRPr lang="es-MX" b="1" i="1" dirty="0">
              <a:solidFill>
                <a:srgbClr val="990099"/>
              </a:solidFill>
              <a:effectLst>
                <a:outerShdw blurRad="38100" dist="38100" dir="2700000" algn="tl">
                  <a:srgbClr val="C0C0C0"/>
                </a:outerShdw>
              </a:effectLst>
            </a:endParaRPr>
          </a:p>
          <a:p>
            <a:pPr>
              <a:buFontTx/>
              <a:buChar char="•"/>
              <a:defRPr/>
            </a:pPr>
            <a:r>
              <a:rPr lang="es-MX" b="1" i="1" dirty="0">
                <a:solidFill>
                  <a:srgbClr val="990099"/>
                </a:solidFill>
                <a:effectLst>
                  <a:outerShdw blurRad="38100" dist="38100" dir="2700000" algn="tl">
                    <a:srgbClr val="C0C0C0"/>
                  </a:outerShdw>
                </a:effectLst>
              </a:rPr>
              <a:t>POLITICAS NACIONALES </a:t>
            </a:r>
          </a:p>
          <a:p>
            <a:pPr>
              <a:buFontTx/>
              <a:buChar char="•"/>
              <a:defRPr/>
            </a:pPr>
            <a:endParaRPr lang="es-MX" b="1" i="1" dirty="0">
              <a:solidFill>
                <a:srgbClr val="990099"/>
              </a:solidFill>
              <a:effectLst>
                <a:outerShdw blurRad="38100" dist="38100" dir="2700000" algn="tl">
                  <a:srgbClr val="C0C0C0"/>
                </a:outerShdw>
              </a:effectLst>
            </a:endParaRPr>
          </a:p>
          <a:p>
            <a:pPr marL="857250" lvl="2" indent="-171450">
              <a:buFontTx/>
              <a:buChar char="•"/>
              <a:defRPr/>
            </a:pPr>
            <a:r>
              <a:rPr lang="es-MX" b="1" i="1" dirty="0">
                <a:solidFill>
                  <a:srgbClr val="990099"/>
                </a:solidFill>
                <a:effectLst>
                  <a:outerShdw blurRad="38100" dist="38100" dir="2700000" algn="tl">
                    <a:srgbClr val="C0C0C0"/>
                  </a:outerShdw>
                </a:effectLst>
              </a:rPr>
              <a:t>NO SE VACUNA A TODA LA POBLACION </a:t>
            </a:r>
            <a:endParaRPr lang="es-ES" b="1" i="1" dirty="0">
              <a:solidFill>
                <a:srgbClr val="990099"/>
              </a:solidFill>
              <a:effectLst>
                <a:outerShdw blurRad="38100" dist="38100" dir="2700000" algn="tl">
                  <a:srgbClr val="C0C0C0"/>
                </a:outerShdw>
              </a:effectLst>
            </a:endParaRPr>
          </a:p>
          <a:p>
            <a:pPr marL="857250" lvl="2" indent="-171450">
              <a:buFontTx/>
              <a:buChar char="•"/>
              <a:defRPr/>
            </a:pPr>
            <a:r>
              <a:rPr lang="es-MX" altLang="zh-CN" sz="1500" b="1" i="1" dirty="0">
                <a:solidFill>
                  <a:schemeClr val="tx1"/>
                </a:solidFill>
                <a:effectLst>
                  <a:outerShdw blurRad="38100" dist="38100" dir="2700000" algn="tl">
                    <a:srgbClr val="C0C0C0"/>
                  </a:outerShdw>
                </a:effectLst>
                <a:ea typeface="宋体" pitchFamily="2" charset="-122"/>
              </a:rPr>
              <a:t>PRIORIZAN </a:t>
            </a:r>
          </a:p>
          <a:p>
            <a:pPr marL="1200150" lvl="3" indent="-171450">
              <a:buFontTx/>
              <a:buChar char="•"/>
              <a:defRPr/>
            </a:pPr>
            <a:r>
              <a:rPr lang="es-MX" altLang="zh-CN" sz="1500" b="1" i="1" dirty="0">
                <a:solidFill>
                  <a:srgbClr val="0000FF"/>
                </a:solidFill>
                <a:effectLst>
                  <a:outerShdw blurRad="38100" dist="38100" dir="2700000" algn="tl">
                    <a:srgbClr val="C0C0C0"/>
                  </a:outerShdw>
                </a:effectLst>
                <a:ea typeface="宋体" pitchFamily="2" charset="-122"/>
              </a:rPr>
              <a:t>PERSONAL DE SALUD  DEL SECTOR </a:t>
            </a:r>
          </a:p>
          <a:p>
            <a:pPr marL="1200150" lvl="3" indent="-171450">
              <a:buFontTx/>
              <a:buChar char="•"/>
              <a:defRPr/>
            </a:pPr>
            <a:r>
              <a:rPr lang="es-MX" altLang="zh-CN" sz="1500" b="1" i="1" dirty="0">
                <a:solidFill>
                  <a:srgbClr val="0000FF"/>
                </a:solidFill>
                <a:effectLst>
                  <a:outerShdw blurRad="38100" dist="38100" dir="2700000" algn="tl">
                    <a:srgbClr val="C0C0C0"/>
                  </a:outerShdw>
                </a:effectLst>
                <a:ea typeface="宋体" pitchFamily="2" charset="-122"/>
              </a:rPr>
              <a:t>NIÑOS 6 A 23 MESES     </a:t>
            </a:r>
          </a:p>
          <a:p>
            <a:pPr marL="1200150" lvl="3" indent="-171450">
              <a:buFontTx/>
              <a:buChar char="•"/>
              <a:defRPr/>
            </a:pPr>
            <a:r>
              <a:rPr lang="es-MX" altLang="zh-CN" sz="1500" b="1" i="1" dirty="0">
                <a:solidFill>
                  <a:srgbClr val="0000FF"/>
                </a:solidFill>
                <a:effectLst>
                  <a:outerShdw blurRad="38100" dist="38100" dir="2700000" algn="tl">
                    <a:srgbClr val="C0C0C0"/>
                  </a:outerShdw>
                </a:effectLst>
                <a:ea typeface="宋体" pitchFamily="2" charset="-122"/>
              </a:rPr>
              <a:t>PERSONAL QUE CUIDA MENORES DE 2 AÑOS </a:t>
            </a:r>
          </a:p>
          <a:p>
            <a:pPr marL="1200150" lvl="3" indent="-171450">
              <a:buFontTx/>
              <a:buChar char="•"/>
              <a:defRPr/>
            </a:pPr>
            <a:r>
              <a:rPr lang="es-MX" altLang="zh-CN" sz="1500" b="1" i="1" dirty="0">
                <a:solidFill>
                  <a:srgbClr val="0000FF"/>
                </a:solidFill>
                <a:effectLst>
                  <a:outerShdw blurRad="38100" dist="38100" dir="2700000" algn="tl">
                    <a:srgbClr val="C0C0C0"/>
                  </a:outerShdw>
                </a:effectLst>
                <a:ea typeface="宋体" pitchFamily="2" charset="-122"/>
              </a:rPr>
              <a:t>EMBARAZADAS</a:t>
            </a:r>
          </a:p>
          <a:p>
            <a:pPr marL="1200150" lvl="3" indent="-171450">
              <a:buFontTx/>
              <a:buChar char="•"/>
              <a:defRPr/>
            </a:pPr>
            <a:r>
              <a:rPr lang="es-MX" altLang="zh-CN" sz="1500" b="1" i="1" dirty="0">
                <a:solidFill>
                  <a:srgbClr val="0000FF"/>
                </a:solidFill>
                <a:effectLst>
                  <a:outerShdw blurRad="38100" dist="38100" dir="2700000" algn="tl">
                    <a:srgbClr val="C0C0C0"/>
                  </a:outerShdw>
                </a:effectLst>
                <a:ea typeface="宋体" pitchFamily="2" charset="-122"/>
              </a:rPr>
              <a:t>OBESOS MORBIDOS </a:t>
            </a:r>
          </a:p>
          <a:p>
            <a:pPr marL="1200150" lvl="3" indent="-171450">
              <a:buFontTx/>
              <a:buChar char="•"/>
              <a:defRPr/>
            </a:pPr>
            <a:r>
              <a:rPr lang="es-MX" altLang="zh-CN" sz="1500" b="1" i="1" dirty="0">
                <a:solidFill>
                  <a:srgbClr val="0000FF"/>
                </a:solidFill>
                <a:effectLst>
                  <a:outerShdw blurRad="38100" dist="38100" dir="2700000" algn="tl">
                    <a:srgbClr val="C0C0C0"/>
                  </a:outerShdw>
                </a:effectLst>
                <a:ea typeface="宋体" pitchFamily="2" charset="-122"/>
              </a:rPr>
              <a:t>INMUNOSUPRIMIDOS</a:t>
            </a:r>
          </a:p>
          <a:p>
            <a:pPr marL="1200150" lvl="3" indent="-171450">
              <a:buFontTx/>
              <a:buChar char="•"/>
              <a:defRPr/>
            </a:pPr>
            <a:endParaRPr lang="es-MX" altLang="zh-CN" sz="1500" b="1" i="1" dirty="0">
              <a:solidFill>
                <a:srgbClr val="0000FF"/>
              </a:solidFill>
              <a:effectLst>
                <a:outerShdw blurRad="38100" dist="38100" dir="2700000" algn="tl">
                  <a:srgbClr val="C0C0C0"/>
                </a:outerShdw>
              </a:effectLst>
              <a:ea typeface="宋体" pitchFamily="2" charset="-122"/>
            </a:endParaRPr>
          </a:p>
          <a:p>
            <a:pPr algn="ctr">
              <a:defRPr/>
            </a:pPr>
            <a:r>
              <a:rPr lang="es-MX" sz="1500" b="1" i="1" dirty="0">
                <a:solidFill>
                  <a:srgbClr val="0000FF"/>
                </a:solidFill>
                <a:effectLst>
                  <a:outerShdw blurRad="38100" dist="38100" dir="2700000" algn="tl">
                    <a:srgbClr val="C0C0C0"/>
                  </a:outerShdw>
                </a:effectLst>
              </a:rPr>
              <a:t>COMORBILIDAD MAS FRECUENTE</a:t>
            </a:r>
            <a:r>
              <a:rPr lang="es-MX" sz="1500" b="1" i="1" dirty="0">
                <a:solidFill>
                  <a:srgbClr val="990099"/>
                </a:solidFill>
                <a:effectLst>
                  <a:outerShdw blurRad="38100" dist="38100" dir="2700000" algn="tl">
                    <a:srgbClr val="C0C0C0"/>
                  </a:outerShdw>
                </a:effectLst>
              </a:rPr>
              <a:t>  </a:t>
            </a:r>
          </a:p>
          <a:p>
            <a:pPr marL="857250" lvl="2" indent="-171450" algn="ctr">
              <a:defRPr/>
            </a:pPr>
            <a:r>
              <a:rPr lang="es-MX" sz="1500" b="1" i="1" dirty="0">
                <a:solidFill>
                  <a:srgbClr val="990099"/>
                </a:solidFill>
                <a:effectLst>
                  <a:outerShdw blurRad="38100" dist="38100" dir="2700000" algn="tl">
                    <a:srgbClr val="C0C0C0"/>
                  </a:outerShdw>
                </a:effectLst>
              </a:rPr>
              <a:t>DIABETES</a:t>
            </a:r>
          </a:p>
          <a:p>
            <a:pPr marL="857250" lvl="2" indent="-171450" algn="ctr">
              <a:defRPr/>
            </a:pPr>
            <a:r>
              <a:rPr lang="es-MX" sz="1500" b="1" i="1" dirty="0">
                <a:solidFill>
                  <a:srgbClr val="990099"/>
                </a:solidFill>
                <a:effectLst>
                  <a:outerShdw blurRad="38100" dist="38100" dir="2700000" algn="tl">
                    <a:srgbClr val="C0C0C0"/>
                  </a:outerShdw>
                </a:effectLst>
              </a:rPr>
              <a:t>OBESIDAD MORBIDA</a:t>
            </a:r>
          </a:p>
          <a:p>
            <a:pPr marL="857250" lvl="2" indent="-171450" algn="ctr">
              <a:defRPr/>
            </a:pPr>
            <a:r>
              <a:rPr lang="es-MX" sz="1500" b="1" i="1" dirty="0">
                <a:solidFill>
                  <a:srgbClr val="990099"/>
                </a:solidFill>
                <a:effectLst>
                  <a:outerShdw blurRad="38100" dist="38100" dir="2700000" algn="tl">
                    <a:srgbClr val="C0C0C0"/>
                  </a:outerShdw>
                </a:effectLst>
              </a:rPr>
              <a:t>ASMA </a:t>
            </a:r>
          </a:p>
          <a:p>
            <a:pPr marL="857250" lvl="2" indent="-171450" algn="ctr">
              <a:defRPr/>
            </a:pPr>
            <a:r>
              <a:rPr lang="es-MX" sz="1500" b="1" i="1" dirty="0">
                <a:solidFill>
                  <a:srgbClr val="990099"/>
                </a:solidFill>
                <a:effectLst>
                  <a:outerShdw blurRad="38100" dist="38100" dir="2700000" algn="tl">
                    <a:srgbClr val="C0C0C0"/>
                  </a:outerShdw>
                </a:effectLst>
              </a:rPr>
              <a:t>EPOC </a:t>
            </a:r>
          </a:p>
          <a:p>
            <a:pPr marL="857250" lvl="2" indent="-171450" algn="ctr">
              <a:defRPr/>
            </a:pPr>
            <a:r>
              <a:rPr lang="es-MX" sz="1500" b="1" i="1" dirty="0">
                <a:solidFill>
                  <a:srgbClr val="990099"/>
                </a:solidFill>
                <a:effectLst>
                  <a:outerShdw blurRad="38100" dist="38100" dir="2700000" algn="tl">
                    <a:srgbClr val="C0C0C0"/>
                  </a:outerShdw>
                </a:effectLst>
              </a:rPr>
              <a:t>TABAQUISMO</a:t>
            </a:r>
            <a:r>
              <a:rPr lang="es-MX" altLang="zh-CN" sz="1500" b="1" i="1" dirty="0">
                <a:solidFill>
                  <a:srgbClr val="0000FF"/>
                </a:solidFill>
                <a:effectLst>
                  <a:outerShdw blurRad="38100" dist="38100" dir="2700000" algn="tl">
                    <a:srgbClr val="C0C0C0"/>
                  </a:outerShdw>
                </a:effectLst>
                <a:ea typeface="宋体" pitchFamily="2" charset="-122"/>
              </a:rPr>
              <a:t> </a:t>
            </a:r>
          </a:p>
          <a:p>
            <a:pPr marL="1200150" lvl="3" indent="-171450">
              <a:defRPr/>
            </a:pPr>
            <a:r>
              <a:rPr lang="es-ES" sz="2700" b="1" i="1" dirty="0">
                <a:solidFill>
                  <a:srgbClr val="0000FF"/>
                </a:solidFill>
                <a:effectLst>
                  <a:outerShdw blurRad="38100" dist="38100" dir="2700000" algn="tl">
                    <a:srgbClr val="C0C0C0"/>
                  </a:outerShdw>
                </a:effectLst>
              </a:rPr>
              <a:t>   </a:t>
            </a:r>
          </a:p>
        </p:txBody>
      </p:sp>
    </p:spTree>
    <p:extLst>
      <p:ext uri="{BB962C8B-B14F-4D97-AF65-F5344CB8AC3E}">
        <p14:creationId xmlns:p14="http://schemas.microsoft.com/office/powerpoint/2010/main" val="3813104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000" dirty="0"/>
              <a:t>Cabe mencionar que dicha protección o inmunidad que confiere la vacuna aproximadamente tiene un pico máximo a los 6 meses de la aplicación y posterior inicia a descender, de allí la importancia de vacunarse de manera permanente cada año, sobre todo si se tienen factores de riesgo que pudieran generar complicaciones durante el proceso de la </a:t>
            </a:r>
            <a:r>
              <a:rPr lang="es-MX" sz="2000" dirty="0" smtClean="0"/>
              <a:t>enfermedad.</a:t>
            </a:r>
            <a:endParaRPr lang="es-MX" sz="2000"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0396" y="3356992"/>
            <a:ext cx="4084712" cy="23933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60842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205980" y="1700808"/>
            <a:ext cx="4376839" cy="4570482"/>
          </a:xfrm>
          <a:prstGeom prst="rect">
            <a:avLst/>
          </a:prstGeom>
          <a:noFill/>
        </p:spPr>
        <p:txBody>
          <a:bodyPr wrap="none" rtlCol="0">
            <a:spAutoFit/>
          </a:bodyPr>
          <a:lstStyle/>
          <a:p>
            <a:pPr marL="160735" indent="-160735">
              <a:buClr>
                <a:srgbClr val="FF0000"/>
              </a:buClr>
              <a:buSzPct val="114000"/>
              <a:buFont typeface="Wingdings" panose="05000000000000000000" pitchFamily="2" charset="2"/>
              <a:buChar char="§"/>
            </a:pPr>
            <a:r>
              <a:rPr lang="es-MX" b="1" i="1" dirty="0"/>
              <a:t>Vigilancia Epidemiológica</a:t>
            </a:r>
          </a:p>
          <a:p>
            <a:pPr marL="160735" indent="-160735">
              <a:buClr>
                <a:srgbClr val="FF0000"/>
              </a:buClr>
              <a:buSzPct val="114000"/>
              <a:buFont typeface="Wingdings" panose="05000000000000000000" pitchFamily="2" charset="2"/>
              <a:buChar char="§"/>
            </a:pPr>
            <a:endParaRPr lang="es-MX" b="1" i="1" dirty="0"/>
          </a:p>
          <a:p>
            <a:pPr marL="160735" indent="-160735">
              <a:buClr>
                <a:srgbClr val="FF0000"/>
              </a:buClr>
              <a:buSzPct val="114000"/>
              <a:buFont typeface="Wingdings" panose="05000000000000000000" pitchFamily="2" charset="2"/>
              <a:buChar char="§"/>
            </a:pPr>
            <a:r>
              <a:rPr lang="es-MX" b="1" i="1" dirty="0"/>
              <a:t>Vacunación</a:t>
            </a:r>
          </a:p>
          <a:p>
            <a:pPr marL="160735" indent="-160735">
              <a:buClr>
                <a:srgbClr val="FF0000"/>
              </a:buClr>
              <a:buSzPct val="114000"/>
              <a:buFont typeface="Wingdings" panose="05000000000000000000" pitchFamily="2" charset="2"/>
              <a:buChar char="§"/>
            </a:pPr>
            <a:endParaRPr lang="es-MX" b="1" i="1" dirty="0"/>
          </a:p>
          <a:p>
            <a:pPr marL="160735" indent="-160735">
              <a:buClr>
                <a:srgbClr val="FF0000"/>
              </a:buClr>
              <a:buSzPct val="114000"/>
              <a:buFont typeface="Wingdings" panose="05000000000000000000" pitchFamily="2" charset="2"/>
              <a:buChar char="§"/>
            </a:pPr>
            <a:r>
              <a:rPr lang="es-MX" b="1" i="1" dirty="0" smtClean="0"/>
              <a:t>Capacitación del personal de salud</a:t>
            </a:r>
          </a:p>
          <a:p>
            <a:pPr marL="160735" indent="-160735">
              <a:buClr>
                <a:srgbClr val="FF0000"/>
              </a:buClr>
              <a:buSzPct val="114000"/>
              <a:buFont typeface="Wingdings" panose="05000000000000000000" pitchFamily="2" charset="2"/>
              <a:buChar char="§"/>
            </a:pPr>
            <a:endParaRPr lang="es-MX" b="1" i="1" dirty="0"/>
          </a:p>
          <a:p>
            <a:pPr marL="160735" indent="-160735">
              <a:buClr>
                <a:srgbClr val="FF0000"/>
              </a:buClr>
              <a:buSzPct val="114000"/>
              <a:buFont typeface="Wingdings" panose="05000000000000000000" pitchFamily="2" charset="2"/>
              <a:buChar char="§"/>
            </a:pPr>
            <a:r>
              <a:rPr lang="es-MX" b="1" i="1" dirty="0" smtClean="0"/>
              <a:t>Reserva estratégica </a:t>
            </a:r>
          </a:p>
          <a:p>
            <a:pPr>
              <a:buClr>
                <a:srgbClr val="FF0000"/>
              </a:buClr>
              <a:buSzPct val="114000"/>
            </a:pPr>
            <a:r>
              <a:rPr lang="es-MX" b="1" i="1" dirty="0" smtClean="0"/>
              <a:t>          (Antivirales)</a:t>
            </a:r>
          </a:p>
          <a:p>
            <a:pPr>
              <a:buClr>
                <a:srgbClr val="FF0000"/>
              </a:buClr>
              <a:buSzPct val="114000"/>
            </a:pPr>
            <a:endParaRPr lang="es-MX" b="1" i="1" dirty="0" smtClean="0"/>
          </a:p>
          <a:p>
            <a:pPr marL="160735" indent="-160735">
              <a:buClr>
                <a:srgbClr val="FF0000"/>
              </a:buClr>
              <a:buSzPct val="114000"/>
              <a:buFont typeface="Wingdings" panose="05000000000000000000" pitchFamily="2" charset="2"/>
              <a:buChar char="§"/>
            </a:pPr>
            <a:r>
              <a:rPr lang="es-MX" b="1" i="1" dirty="0" smtClean="0"/>
              <a:t>Abasto de insumos</a:t>
            </a:r>
          </a:p>
          <a:p>
            <a:pPr marL="160735" indent="-160735">
              <a:buClr>
                <a:srgbClr val="FF0000"/>
              </a:buClr>
              <a:buSzPct val="114000"/>
              <a:buFont typeface="Wingdings" panose="05000000000000000000" pitchFamily="2" charset="2"/>
              <a:buChar char="§"/>
            </a:pPr>
            <a:endParaRPr lang="es-MX" b="1" i="1" dirty="0"/>
          </a:p>
          <a:p>
            <a:pPr marL="160735" indent="-160735">
              <a:buClr>
                <a:srgbClr val="FF0000"/>
              </a:buClr>
              <a:buSzPct val="114000"/>
              <a:buFont typeface="Wingdings" panose="05000000000000000000" pitchFamily="2" charset="2"/>
              <a:buChar char="§"/>
            </a:pPr>
            <a:r>
              <a:rPr lang="es-MX" b="1" i="1" dirty="0" smtClean="0"/>
              <a:t>Comunicación social</a:t>
            </a:r>
            <a:endParaRPr lang="es-MX" b="1" i="1" dirty="0"/>
          </a:p>
          <a:p>
            <a:pPr>
              <a:buClr>
                <a:srgbClr val="FF0000"/>
              </a:buClr>
              <a:buSzPct val="114000"/>
            </a:pPr>
            <a:endParaRPr lang="es-MX" b="1" i="1" dirty="0"/>
          </a:p>
          <a:p>
            <a:pPr marL="160735" indent="-160735">
              <a:buClr>
                <a:srgbClr val="FF0000"/>
              </a:buClr>
              <a:buSzPct val="114000"/>
              <a:buFont typeface="Wingdings" panose="05000000000000000000" pitchFamily="2" charset="2"/>
              <a:buChar char="§"/>
            </a:pPr>
            <a:r>
              <a:rPr lang="es-MX" b="1" i="1" dirty="0"/>
              <a:t>Promoción de la Salud </a:t>
            </a:r>
          </a:p>
          <a:p>
            <a:pPr>
              <a:buClr>
                <a:srgbClr val="FF0000"/>
              </a:buClr>
              <a:buSzPct val="114000"/>
            </a:pPr>
            <a:r>
              <a:rPr lang="es-MX" b="1" i="1" dirty="0"/>
              <a:t>     (Higiene respiratoria</a:t>
            </a:r>
            <a:r>
              <a:rPr lang="es-MX" b="1" i="1" dirty="0" smtClean="0"/>
              <a:t>)</a:t>
            </a:r>
            <a:endParaRPr lang="es-MX" b="1" i="1" dirty="0"/>
          </a:p>
          <a:p>
            <a:pPr>
              <a:buClr>
                <a:srgbClr val="FF0000"/>
              </a:buClr>
              <a:buSzPct val="114000"/>
            </a:pPr>
            <a:endParaRPr lang="es-MX" sz="2100" b="1" i="1" dirty="0" smtClean="0">
              <a:solidFill>
                <a:schemeClr val="accent5">
                  <a:lumMod val="75000"/>
                </a:schemeClr>
              </a:solidFill>
            </a:endParaRPr>
          </a:p>
        </p:txBody>
      </p:sp>
      <p:sp>
        <p:nvSpPr>
          <p:cNvPr id="5" name="Título 3"/>
          <p:cNvSpPr txBox="1">
            <a:spLocks/>
          </p:cNvSpPr>
          <p:nvPr/>
        </p:nvSpPr>
        <p:spPr>
          <a:xfrm>
            <a:off x="1917948" y="620688"/>
            <a:ext cx="10008182" cy="782392"/>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kern="1200">
                <a:solidFill>
                  <a:schemeClr val="tx2"/>
                </a:solidFill>
                <a:latin typeface="+mj-lt"/>
                <a:ea typeface="+mj-ea"/>
                <a:cs typeface="+mj-cs"/>
              </a:defRPr>
            </a:lvl1pPr>
          </a:lstStyle>
          <a:p>
            <a:r>
              <a:rPr lang="es-MX" sz="2800" b="1" dirty="0" smtClean="0">
                <a:ln w="6600">
                  <a:solidFill>
                    <a:schemeClr val="accent2"/>
                  </a:solidFill>
                  <a:prstDash val="solid"/>
                </a:ln>
                <a:solidFill>
                  <a:srgbClr val="FFFFFF"/>
                </a:solidFill>
                <a:effectLst>
                  <a:outerShdw dist="38100" dir="2700000" algn="tl" rotWithShape="0">
                    <a:schemeClr val="accent2"/>
                  </a:outerShdw>
                </a:effectLst>
              </a:rPr>
              <a:t>Líneas de acción prevención y control de la Influenza en San Luis Potosí (Temporada de frío 2018-2019)</a:t>
            </a:r>
            <a:endParaRPr lang="es-MX" sz="2800"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6580" y="2132856"/>
            <a:ext cx="2553893" cy="230523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4775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356989" y="746781"/>
            <a:ext cx="4692310" cy="584775"/>
          </a:xfrm>
          <a:prstGeom prst="rect">
            <a:avLst/>
          </a:prstGeom>
          <a:solidFill>
            <a:schemeClr val="bg1">
              <a:lumMod val="95000"/>
            </a:schemeClr>
          </a:solidFill>
          <a:scene3d>
            <a:camera prst="orthographicFront"/>
            <a:lightRig rig="threePt" dir="t"/>
          </a:scene3d>
          <a:sp3d>
            <a:bevelT prst="convex"/>
          </a:sp3d>
        </p:spPr>
        <p:txBody>
          <a:bodyPr wrap="none">
            <a:spAutoFit/>
          </a:bodyPr>
          <a:lstStyle/>
          <a:p>
            <a:r>
              <a:rPr lang="es-MX" sz="3200" b="1" i="1" dirty="0">
                <a:latin typeface="Arial" panose="020B0604020202020204" pitchFamily="34" charset="0"/>
              </a:rPr>
              <a:t>Debemos anticiparnos </a:t>
            </a:r>
          </a:p>
        </p:txBody>
      </p:sp>
      <p:sp>
        <p:nvSpPr>
          <p:cNvPr id="5" name="Rectángulo 4"/>
          <p:cNvSpPr/>
          <p:nvPr/>
        </p:nvSpPr>
        <p:spPr>
          <a:xfrm>
            <a:off x="2211843" y="1270001"/>
            <a:ext cx="7939313" cy="1384995"/>
          </a:xfrm>
          <a:prstGeom prst="rect">
            <a:avLst/>
          </a:prstGeom>
        </p:spPr>
        <p:txBody>
          <a:bodyPr wrap="square">
            <a:spAutoFit/>
          </a:bodyPr>
          <a:lstStyle/>
          <a:p>
            <a:endParaRPr lang="es-MX" sz="2800" b="1" i="1" dirty="0">
              <a:latin typeface="Arial" panose="020B0604020202020204" pitchFamily="34" charset="0"/>
            </a:endParaRPr>
          </a:p>
          <a:p>
            <a:r>
              <a:rPr lang="es-MX" sz="2800" b="1" i="1" dirty="0">
                <a:latin typeface="Arial" panose="020B0604020202020204" pitchFamily="34" charset="0"/>
              </a:rPr>
              <a:t>Crear una cultura de higiene que nos ayude a disminuir la transmisión y el contagio viral.</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632" y="3054139"/>
            <a:ext cx="4867575" cy="3794408"/>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9442" y="3418996"/>
            <a:ext cx="3265714" cy="29672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95974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53398" y="153479"/>
            <a:ext cx="2950885" cy="994172"/>
          </a:xfrm>
        </p:spPr>
        <p:txBody>
          <a:bodyPr>
            <a:normAutofit/>
          </a:bodyPr>
          <a:lstStyle/>
          <a:p>
            <a:r>
              <a:rPr lang="es-MX" sz="3200" b="1" dirty="0">
                <a:solidFill>
                  <a:schemeClr val="tx1"/>
                </a:solidFill>
                <a:latin typeface="Candara" panose="020E0502030303020204" pitchFamily="34" charset="0"/>
              </a:rPr>
              <a:t>Conclusiones</a:t>
            </a:r>
          </a:p>
        </p:txBody>
      </p:sp>
      <p:sp>
        <p:nvSpPr>
          <p:cNvPr id="3" name="Marcador de contenido 2"/>
          <p:cNvSpPr>
            <a:spLocks noGrp="1"/>
          </p:cNvSpPr>
          <p:nvPr>
            <p:ph idx="1"/>
          </p:nvPr>
        </p:nvSpPr>
        <p:spPr>
          <a:xfrm>
            <a:off x="2077639" y="1683839"/>
            <a:ext cx="7886700" cy="313192"/>
          </a:xfrm>
          <a:solidFill>
            <a:schemeClr val="accent6">
              <a:lumMod val="40000"/>
              <a:lumOff val="60000"/>
            </a:schemeClr>
          </a:solidFill>
          <a:ln>
            <a:solidFill>
              <a:schemeClr val="tx1"/>
            </a:solidFill>
          </a:ln>
        </p:spPr>
        <p:txBody>
          <a:bodyPr>
            <a:normAutofit lnSpcReduction="10000"/>
          </a:bodyPr>
          <a:lstStyle/>
          <a:p>
            <a:pPr marL="0" indent="0" algn="ctr">
              <a:buNone/>
            </a:pPr>
            <a:r>
              <a:rPr lang="es-MX" sz="1800" dirty="0"/>
              <a:t>Se espera una</a:t>
            </a:r>
            <a:r>
              <a:rPr lang="es-MX" sz="1800" b="1" dirty="0">
                <a:solidFill>
                  <a:srgbClr val="002060"/>
                </a:solidFill>
              </a:rPr>
              <a:t> incidencia mayor que temporadas previas</a:t>
            </a:r>
            <a:r>
              <a:rPr lang="es-MX" sz="1800" dirty="0"/>
              <a:t>.</a:t>
            </a:r>
          </a:p>
          <a:p>
            <a:pPr algn="just"/>
            <a:endParaRPr lang="es-MX" sz="1800" dirty="0"/>
          </a:p>
          <a:p>
            <a:pPr algn="just"/>
            <a:endParaRPr lang="es-MX" sz="1800" dirty="0"/>
          </a:p>
        </p:txBody>
      </p:sp>
      <p:sp>
        <p:nvSpPr>
          <p:cNvPr id="4" name="Marcador de contenido 2"/>
          <p:cNvSpPr txBox="1">
            <a:spLocks/>
          </p:cNvSpPr>
          <p:nvPr/>
        </p:nvSpPr>
        <p:spPr>
          <a:xfrm>
            <a:off x="2077639" y="2064645"/>
            <a:ext cx="7886700" cy="299434"/>
          </a:xfrm>
          <a:prstGeom prst="rect">
            <a:avLst/>
          </a:prstGeom>
          <a:solidFill>
            <a:schemeClr val="accent6">
              <a:lumMod val="40000"/>
              <a:lumOff val="60000"/>
            </a:schemeClr>
          </a:solidFill>
          <a:ln>
            <a:solidFill>
              <a:schemeClr val="tx1"/>
            </a:solidFill>
          </a:ln>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1800" dirty="0"/>
              <a:t>Virus A(H1N1)pdm09 es </a:t>
            </a:r>
            <a:r>
              <a:rPr lang="es-MX" sz="1800" b="1" dirty="0">
                <a:solidFill>
                  <a:srgbClr val="002060"/>
                </a:solidFill>
              </a:rPr>
              <a:t>un virus estacional</a:t>
            </a:r>
            <a:r>
              <a:rPr lang="es-MX" sz="1800" b="1" dirty="0"/>
              <a:t>.</a:t>
            </a:r>
            <a:r>
              <a:rPr lang="es-MX" sz="1800" dirty="0"/>
              <a:t> </a:t>
            </a:r>
          </a:p>
          <a:p>
            <a:pPr algn="ctr"/>
            <a:endParaRPr lang="es-MX" sz="1800" dirty="0"/>
          </a:p>
          <a:p>
            <a:pPr algn="ctr"/>
            <a:endParaRPr lang="es-MX" sz="1800" dirty="0"/>
          </a:p>
        </p:txBody>
      </p:sp>
      <p:sp>
        <p:nvSpPr>
          <p:cNvPr id="5" name="Marcador de contenido 2"/>
          <p:cNvSpPr txBox="1">
            <a:spLocks/>
          </p:cNvSpPr>
          <p:nvPr/>
        </p:nvSpPr>
        <p:spPr>
          <a:xfrm>
            <a:off x="2077639" y="2442283"/>
            <a:ext cx="7886700" cy="358322"/>
          </a:xfrm>
          <a:prstGeom prst="rect">
            <a:avLst/>
          </a:prstGeom>
          <a:solidFill>
            <a:schemeClr val="accent6">
              <a:lumMod val="40000"/>
              <a:lumOff val="60000"/>
            </a:schemeClr>
          </a:solidFill>
          <a:ln>
            <a:solidFill>
              <a:schemeClr val="tx1"/>
            </a:solidFill>
          </a:ln>
        </p:spPr>
        <p:txBody>
          <a:bodyPr vert="horz" lIns="68580" tIns="34290" rIns="68580" bIns="3429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1800" dirty="0"/>
              <a:t>Los virus de influenza en México </a:t>
            </a:r>
            <a:r>
              <a:rPr lang="es-MX" sz="1800" b="1" dirty="0">
                <a:solidFill>
                  <a:srgbClr val="002060"/>
                </a:solidFill>
              </a:rPr>
              <a:t>no presentan resistencia a </a:t>
            </a:r>
            <a:r>
              <a:rPr lang="es-MX" sz="1800" b="1" dirty="0" err="1">
                <a:solidFill>
                  <a:srgbClr val="002060"/>
                </a:solidFill>
              </a:rPr>
              <a:t>Oseltamivir</a:t>
            </a:r>
            <a:r>
              <a:rPr lang="es-MX" sz="1800" dirty="0"/>
              <a:t>. </a:t>
            </a:r>
          </a:p>
          <a:p>
            <a:pPr marL="0" indent="0" algn="just">
              <a:buNone/>
            </a:pPr>
            <a:endParaRPr lang="es-MX" sz="1800" dirty="0"/>
          </a:p>
          <a:p>
            <a:pPr algn="just"/>
            <a:endParaRPr lang="es-MX" sz="1800" dirty="0"/>
          </a:p>
        </p:txBody>
      </p:sp>
      <p:sp>
        <p:nvSpPr>
          <p:cNvPr id="6" name="Marcador de contenido 2"/>
          <p:cNvSpPr txBox="1">
            <a:spLocks/>
          </p:cNvSpPr>
          <p:nvPr/>
        </p:nvSpPr>
        <p:spPr>
          <a:xfrm>
            <a:off x="2077639" y="2867288"/>
            <a:ext cx="7886700" cy="327479"/>
          </a:xfrm>
          <a:prstGeom prst="rect">
            <a:avLst/>
          </a:prstGeom>
          <a:solidFill>
            <a:schemeClr val="accent6">
              <a:lumMod val="40000"/>
              <a:lumOff val="60000"/>
            </a:schemeClr>
          </a:solidFill>
          <a:ln>
            <a:solidFill>
              <a:schemeClr val="tx1"/>
            </a:solidFill>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1800" dirty="0"/>
              <a:t>Apegarse a lineamientos para </a:t>
            </a:r>
            <a:r>
              <a:rPr lang="es-MX" sz="1800" b="1" dirty="0">
                <a:solidFill>
                  <a:srgbClr val="002060"/>
                </a:solidFill>
              </a:rPr>
              <a:t>Vigilancia Epidemiológica</a:t>
            </a:r>
            <a:r>
              <a:rPr lang="es-MX" sz="1800" dirty="0"/>
              <a:t>.</a:t>
            </a:r>
          </a:p>
          <a:p>
            <a:pPr marL="0" indent="0" algn="ctr">
              <a:buNone/>
            </a:pPr>
            <a:endParaRPr lang="es-MX" sz="1800" dirty="0"/>
          </a:p>
          <a:p>
            <a:pPr algn="ctr"/>
            <a:endParaRPr lang="es-MX" sz="1800" dirty="0"/>
          </a:p>
        </p:txBody>
      </p:sp>
      <p:sp>
        <p:nvSpPr>
          <p:cNvPr id="7" name="Marcador de contenido 2"/>
          <p:cNvSpPr txBox="1">
            <a:spLocks/>
          </p:cNvSpPr>
          <p:nvPr/>
        </p:nvSpPr>
        <p:spPr>
          <a:xfrm>
            <a:off x="2077639" y="3261448"/>
            <a:ext cx="7886700" cy="598691"/>
          </a:xfrm>
          <a:prstGeom prst="rect">
            <a:avLst/>
          </a:prstGeom>
          <a:solidFill>
            <a:schemeClr val="accent6">
              <a:lumMod val="40000"/>
              <a:lumOff val="60000"/>
            </a:schemeClr>
          </a:solidFill>
          <a:ln>
            <a:solidFill>
              <a:schemeClr val="tx1"/>
            </a:solidFill>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1800" dirty="0"/>
              <a:t>Tratamiento con </a:t>
            </a:r>
            <a:r>
              <a:rPr lang="es-MX" sz="1800" dirty="0" err="1"/>
              <a:t>Oseltamivir</a:t>
            </a:r>
            <a:r>
              <a:rPr lang="es-MX" sz="1800" dirty="0"/>
              <a:t>, con enfoque a los grupos de riesgo. </a:t>
            </a:r>
          </a:p>
          <a:p>
            <a:pPr marL="342900" lvl="1" indent="0" algn="ctr">
              <a:buNone/>
            </a:pPr>
            <a:r>
              <a:rPr lang="es-MX" sz="1500" b="1" dirty="0">
                <a:solidFill>
                  <a:srgbClr val="002060"/>
                </a:solidFill>
              </a:rPr>
              <a:t>Debe iniciarse sin esperar el resultado de laboratorio</a:t>
            </a:r>
            <a:r>
              <a:rPr lang="es-MX" sz="1500" dirty="0"/>
              <a:t>. </a:t>
            </a:r>
          </a:p>
          <a:p>
            <a:pPr marL="0" indent="0" algn="just">
              <a:buNone/>
            </a:pPr>
            <a:endParaRPr lang="es-MX" sz="1800" dirty="0"/>
          </a:p>
          <a:p>
            <a:pPr algn="just"/>
            <a:endParaRPr lang="es-MX" sz="1800" dirty="0"/>
          </a:p>
        </p:txBody>
      </p:sp>
      <p:sp>
        <p:nvSpPr>
          <p:cNvPr id="8" name="Marcador de contenido 2"/>
          <p:cNvSpPr txBox="1">
            <a:spLocks/>
          </p:cNvSpPr>
          <p:nvPr/>
        </p:nvSpPr>
        <p:spPr>
          <a:xfrm>
            <a:off x="2077639" y="3926818"/>
            <a:ext cx="7886700" cy="340114"/>
          </a:xfrm>
          <a:prstGeom prst="rect">
            <a:avLst/>
          </a:prstGeom>
          <a:solidFill>
            <a:schemeClr val="accent6">
              <a:lumMod val="40000"/>
              <a:lumOff val="60000"/>
            </a:schemeClr>
          </a:solidFill>
          <a:ln>
            <a:solidFill>
              <a:schemeClr val="tx1"/>
            </a:solidFill>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1800" dirty="0"/>
              <a:t>Difusión de las </a:t>
            </a:r>
            <a:r>
              <a:rPr lang="es-MX" sz="1800" b="1" dirty="0">
                <a:solidFill>
                  <a:srgbClr val="002060"/>
                </a:solidFill>
              </a:rPr>
              <a:t>medidas preventivas </a:t>
            </a:r>
            <a:r>
              <a:rPr lang="es-MX" sz="1800" dirty="0"/>
              <a:t>a la población.</a:t>
            </a:r>
          </a:p>
          <a:p>
            <a:pPr marL="0" indent="0" algn="just">
              <a:buNone/>
            </a:pPr>
            <a:endParaRPr lang="es-MX" sz="1800" dirty="0"/>
          </a:p>
          <a:p>
            <a:pPr algn="just"/>
            <a:endParaRPr lang="es-MX" sz="1800" dirty="0"/>
          </a:p>
        </p:txBody>
      </p:sp>
      <p:sp>
        <p:nvSpPr>
          <p:cNvPr id="9" name="Marcador de contenido 2"/>
          <p:cNvSpPr txBox="1">
            <a:spLocks/>
          </p:cNvSpPr>
          <p:nvPr/>
        </p:nvSpPr>
        <p:spPr>
          <a:xfrm>
            <a:off x="2077639" y="4333613"/>
            <a:ext cx="7886700" cy="339005"/>
          </a:xfrm>
          <a:prstGeom prst="rect">
            <a:avLst/>
          </a:prstGeom>
          <a:solidFill>
            <a:schemeClr val="accent6">
              <a:lumMod val="40000"/>
              <a:lumOff val="60000"/>
            </a:schemeClr>
          </a:solidFill>
          <a:ln>
            <a:solidFill>
              <a:schemeClr val="tx1"/>
            </a:solidFill>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1800" b="1" dirty="0">
                <a:solidFill>
                  <a:srgbClr val="002060"/>
                </a:solidFill>
              </a:rPr>
              <a:t>Capacitación</a:t>
            </a:r>
            <a:r>
              <a:rPr lang="es-MX" sz="1800" dirty="0"/>
              <a:t> a todo el personal de salud.</a:t>
            </a:r>
          </a:p>
          <a:p>
            <a:pPr algn="just"/>
            <a:endParaRPr lang="es-MX" sz="1800" dirty="0"/>
          </a:p>
        </p:txBody>
      </p:sp>
      <p:sp>
        <p:nvSpPr>
          <p:cNvPr id="10" name="Marcador de contenido 2"/>
          <p:cNvSpPr txBox="1">
            <a:spLocks/>
          </p:cNvSpPr>
          <p:nvPr/>
        </p:nvSpPr>
        <p:spPr>
          <a:xfrm>
            <a:off x="2077639" y="4739296"/>
            <a:ext cx="7886700" cy="310028"/>
          </a:xfrm>
          <a:prstGeom prst="rect">
            <a:avLst/>
          </a:prstGeom>
          <a:solidFill>
            <a:schemeClr val="accent6">
              <a:lumMod val="40000"/>
              <a:lumOff val="60000"/>
            </a:schemeClr>
          </a:solidFill>
          <a:ln>
            <a:solidFill>
              <a:schemeClr val="tx1"/>
            </a:solidFill>
          </a:ln>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1800" b="1" dirty="0">
                <a:solidFill>
                  <a:srgbClr val="002060"/>
                </a:solidFill>
              </a:rPr>
              <a:t>Vacunación</a:t>
            </a:r>
            <a:r>
              <a:rPr lang="es-MX" sz="1800" dirty="0"/>
              <a:t> con enfoque de riesgo.</a:t>
            </a:r>
          </a:p>
          <a:p>
            <a:pPr algn="just"/>
            <a:endParaRPr lang="es-MX" sz="1800" dirty="0"/>
          </a:p>
          <a:p>
            <a:pPr algn="just"/>
            <a:endParaRPr lang="es-MX" sz="1800" dirty="0"/>
          </a:p>
        </p:txBody>
      </p:sp>
    </p:spTree>
    <p:extLst>
      <p:ext uri="{BB962C8B-B14F-4D97-AF65-F5344CB8AC3E}">
        <p14:creationId xmlns:p14="http://schemas.microsoft.com/office/powerpoint/2010/main" val="2482886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Marcador de contenido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5900" y="980727"/>
            <a:ext cx="10513168" cy="5037837"/>
          </a:xfrm>
        </p:spPr>
      </p:pic>
    </p:spTree>
    <p:extLst>
      <p:ext uri="{BB962C8B-B14F-4D97-AF65-F5344CB8AC3E}">
        <p14:creationId xmlns:p14="http://schemas.microsoft.com/office/powerpoint/2010/main" val="1110582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smtClean="0"/>
              <a:t>Siglo XVI 10-50 años</a:t>
            </a:r>
          </a:p>
          <a:p>
            <a:r>
              <a:rPr lang="es-MX" dirty="0" smtClean="0"/>
              <a:t>Deriva antigénica</a:t>
            </a:r>
          </a:p>
          <a:p>
            <a:r>
              <a:rPr lang="es-MX" dirty="0" smtClean="0"/>
              <a:t>Salto antigénico</a:t>
            </a:r>
          </a:p>
          <a:p>
            <a:r>
              <a:rPr lang="es-MX" dirty="0" smtClean="0"/>
              <a:t>Dos mecanismos principales de variaciones antigénicas </a:t>
            </a:r>
            <a:endParaRPr lang="es-MX" dirty="0"/>
          </a:p>
        </p:txBody>
      </p:sp>
      <p:sp>
        <p:nvSpPr>
          <p:cNvPr id="4" name="Título 12"/>
          <p:cNvSpPr txBox="1">
            <a:spLocks/>
          </p:cNvSpPr>
          <p:nvPr/>
        </p:nvSpPr>
        <p:spPr>
          <a:xfrm>
            <a:off x="1701924" y="32405"/>
            <a:ext cx="9782801" cy="123983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kern="1200">
                <a:solidFill>
                  <a:schemeClr val="tx2"/>
                </a:solidFill>
                <a:latin typeface="+mj-lt"/>
                <a:ea typeface="+mj-ea"/>
                <a:cs typeface="+mj-cs"/>
              </a:defRPr>
            </a:lvl1pPr>
          </a:lstStyle>
          <a:p>
            <a:r>
              <a:rPr lang="es-ES" b="1" dirty="0" smtClean="0">
                <a:ln w="6600">
                  <a:solidFill>
                    <a:schemeClr val="accent2"/>
                  </a:solidFill>
                  <a:prstDash val="solid"/>
                </a:ln>
                <a:solidFill>
                  <a:srgbClr val="FFFFFF"/>
                </a:solidFill>
                <a:effectLst>
                  <a:outerShdw dist="38100" dir="2700000" algn="tl" rotWithShape="0">
                    <a:schemeClr val="accent2"/>
                  </a:outerShdw>
                </a:effectLst>
              </a:rPr>
              <a:t>Potencial Pandémico</a:t>
            </a:r>
            <a:endParaRPr lang="es-ES" b="1" dirty="0">
              <a:ln w="6600">
                <a:solidFill>
                  <a:schemeClr val="accent2"/>
                </a:solidFill>
                <a:prstDash val="solid"/>
              </a:ln>
              <a:solidFill>
                <a:srgbClr val="FFFFFF"/>
              </a:solidFill>
              <a:effectLst>
                <a:outerShdw dist="38100" dir="2700000" algn="tl" rotWithShape="0">
                  <a:schemeClr val="accent2"/>
                </a:outerShdw>
              </a:effectLst>
            </a:endParaRPr>
          </a:p>
        </p:txBody>
      </p:sp>
      <p:pic>
        <p:nvPicPr>
          <p:cNvPr id="5122" name="Picture 2" descr="Resultado de imagen para pandem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4612" y="764703"/>
            <a:ext cx="3037544" cy="20264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5124" name="Picture 4" descr="Resultado de imagen para la vaca y el pollit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06380" y="4024808"/>
            <a:ext cx="2745978" cy="2147392"/>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Resultado de imagen para piglet sin fond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73649" y="4141256"/>
            <a:ext cx="1290648" cy="2030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187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3571118" y="259347"/>
            <a:ext cx="7945821" cy="830997"/>
          </a:xfrm>
          <a:prstGeom prst="rect">
            <a:avLst/>
          </a:prstGeom>
          <a:noFill/>
        </p:spPr>
        <p:txBody>
          <a:bodyPr wrap="square" rtlCol="0">
            <a:spAutoFit/>
          </a:bodyPr>
          <a:lstStyle/>
          <a:p>
            <a:pPr algn="ctr"/>
            <a:r>
              <a:rPr lang="es-MX" sz="2400" b="1" dirty="0">
                <a:solidFill>
                  <a:schemeClr val="bg1"/>
                </a:solidFill>
                <a:latin typeface="Candara" panose="020E0502030303020204" pitchFamily="34" charset="0"/>
              </a:rPr>
              <a:t>Circulación de Influenza por Subtipos,</a:t>
            </a:r>
          </a:p>
          <a:p>
            <a:pPr algn="ctr"/>
            <a:r>
              <a:rPr lang="es-MX" sz="2400" b="1" dirty="0">
                <a:solidFill>
                  <a:schemeClr val="bg1"/>
                </a:solidFill>
                <a:latin typeface="Candara" panose="020E0502030303020204" pitchFamily="34" charset="0"/>
              </a:rPr>
              <a:t>Situación Mundial, 2009 - 2018*.</a:t>
            </a:r>
          </a:p>
        </p:txBody>
      </p:sp>
      <p:sp>
        <p:nvSpPr>
          <p:cNvPr id="2" name="CuadroTexto 1"/>
          <p:cNvSpPr txBox="1"/>
          <p:nvPr/>
        </p:nvSpPr>
        <p:spPr>
          <a:xfrm>
            <a:off x="2570160" y="6217700"/>
            <a:ext cx="6340023" cy="507831"/>
          </a:xfrm>
          <a:prstGeom prst="rect">
            <a:avLst/>
          </a:prstGeom>
          <a:noFill/>
        </p:spPr>
        <p:txBody>
          <a:bodyPr wrap="square" rtlCol="0">
            <a:spAutoFit/>
          </a:bodyPr>
          <a:lstStyle/>
          <a:p>
            <a:pPr algn="ctr"/>
            <a:r>
              <a:rPr lang="es-MX" sz="2700" b="1" dirty="0">
                <a:solidFill>
                  <a:srgbClr val="0070C0"/>
                </a:solidFill>
              </a:rPr>
              <a:t>A(H1N1) pdm09</a:t>
            </a:r>
          </a:p>
        </p:txBody>
      </p:sp>
      <p:pic>
        <p:nvPicPr>
          <p:cNvPr id="4" name="Imagen 3"/>
          <p:cNvPicPr>
            <a:picLocks noChangeAspect="1"/>
          </p:cNvPicPr>
          <p:nvPr/>
        </p:nvPicPr>
        <p:blipFill>
          <a:blip r:embed="rId3"/>
          <a:stretch>
            <a:fillRect/>
          </a:stretch>
        </p:blipFill>
        <p:spPr>
          <a:xfrm>
            <a:off x="1899783" y="1536149"/>
            <a:ext cx="8338458" cy="4342363"/>
          </a:xfrm>
          <a:prstGeom prst="rect">
            <a:avLst/>
          </a:prstGeom>
        </p:spPr>
      </p:pic>
    </p:spTree>
    <p:extLst>
      <p:ext uri="{BB962C8B-B14F-4D97-AF65-F5344CB8AC3E}">
        <p14:creationId xmlns:p14="http://schemas.microsoft.com/office/powerpoint/2010/main" val="1900086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773932" y="6454796"/>
            <a:ext cx="7272808" cy="400110"/>
          </a:xfrm>
          <a:prstGeom prst="rect">
            <a:avLst/>
          </a:prstGeom>
          <a:noFill/>
        </p:spPr>
        <p:txBody>
          <a:bodyPr wrap="square" rtlCol="0">
            <a:spAutoFit/>
          </a:bodyPr>
          <a:lstStyle/>
          <a:p>
            <a:r>
              <a:rPr lang="es-MX" sz="1000" b="1" dirty="0"/>
              <a:t>El predominio de los subtipos A(H1N1) y (AH3N2) se ha presentado desde 2009, con una distribución bienal, sin embargo, en la temporada 2017 el subtipo predominante fue A(H1N1) rompiendo la bienalidad.</a:t>
            </a:r>
          </a:p>
        </p:txBody>
      </p:sp>
      <p:sp>
        <p:nvSpPr>
          <p:cNvPr id="6" name="CuadroTexto 5"/>
          <p:cNvSpPr txBox="1"/>
          <p:nvPr/>
        </p:nvSpPr>
        <p:spPr>
          <a:xfrm>
            <a:off x="3898057" y="434150"/>
            <a:ext cx="7805342" cy="954107"/>
          </a:xfrm>
          <a:prstGeom prst="rect">
            <a:avLst/>
          </a:prstGeom>
          <a:noFill/>
        </p:spPr>
        <p:txBody>
          <a:bodyPr wrap="none" rtlCol="0">
            <a:spAutoFit/>
          </a:bodyPr>
          <a:lstStyle/>
          <a:p>
            <a:pPr algn="ctr"/>
            <a:r>
              <a:rPr lang="es-MX" sz="2800" b="1" dirty="0">
                <a:solidFill>
                  <a:schemeClr val="bg1"/>
                </a:solidFill>
              </a:rPr>
              <a:t>Casos confirmados de </a:t>
            </a:r>
            <a:r>
              <a:rPr lang="es-MX" sz="2800" b="1" dirty="0" smtClean="0">
                <a:solidFill>
                  <a:schemeClr val="bg1"/>
                </a:solidFill>
              </a:rPr>
              <a:t>Influenza en México </a:t>
            </a:r>
            <a:endParaRPr lang="es-MX" sz="2800" b="1" dirty="0">
              <a:solidFill>
                <a:schemeClr val="bg1"/>
              </a:solidFill>
            </a:endParaRPr>
          </a:p>
          <a:p>
            <a:pPr algn="ctr"/>
            <a:r>
              <a:rPr lang="es-MX" sz="2800" b="1" dirty="0">
                <a:solidFill>
                  <a:schemeClr val="bg1"/>
                </a:solidFill>
              </a:rPr>
              <a:t>2009- 2018 </a:t>
            </a:r>
          </a:p>
        </p:txBody>
      </p:sp>
      <p:pic>
        <p:nvPicPr>
          <p:cNvPr id="3" name="Imagen 2"/>
          <p:cNvPicPr>
            <a:picLocks noChangeAspect="1"/>
          </p:cNvPicPr>
          <p:nvPr/>
        </p:nvPicPr>
        <p:blipFill>
          <a:blip r:embed="rId2"/>
          <a:stretch>
            <a:fillRect/>
          </a:stretch>
        </p:blipFill>
        <p:spPr>
          <a:xfrm>
            <a:off x="1773933" y="1749425"/>
            <a:ext cx="8734425" cy="3867150"/>
          </a:xfrm>
          <a:prstGeom prst="rect">
            <a:avLst/>
          </a:prstGeom>
        </p:spPr>
      </p:pic>
    </p:spTree>
    <p:extLst>
      <p:ext uri="{BB962C8B-B14F-4D97-AF65-F5344CB8AC3E}">
        <p14:creationId xmlns:p14="http://schemas.microsoft.com/office/powerpoint/2010/main" val="2591644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redondeado 5"/>
          <p:cNvSpPr/>
          <p:nvPr/>
        </p:nvSpPr>
        <p:spPr>
          <a:xfrm>
            <a:off x="3217397" y="1"/>
            <a:ext cx="1405054" cy="55756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1522411" y="1"/>
            <a:ext cx="9244360" cy="121548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400" b="1" dirty="0">
                <a:solidFill>
                  <a:schemeClr val="bg1"/>
                </a:solidFill>
              </a:rPr>
              <a:t>Circulación del virus de la Influenza en México,</a:t>
            </a:r>
          </a:p>
          <a:p>
            <a:pPr algn="ctr"/>
            <a:r>
              <a:rPr lang="es-MX" sz="2400" b="1" dirty="0">
                <a:solidFill>
                  <a:schemeClr val="bg1"/>
                </a:solidFill>
              </a:rPr>
              <a:t>Temporada Inter estacional de Influenza 2018</a:t>
            </a:r>
          </a:p>
        </p:txBody>
      </p:sp>
      <p:pic>
        <p:nvPicPr>
          <p:cNvPr id="2" name="Imagen 1"/>
          <p:cNvPicPr>
            <a:picLocks noChangeAspect="1"/>
          </p:cNvPicPr>
          <p:nvPr/>
        </p:nvPicPr>
        <p:blipFill>
          <a:blip r:embed="rId2"/>
          <a:stretch>
            <a:fillRect/>
          </a:stretch>
        </p:blipFill>
        <p:spPr>
          <a:xfrm>
            <a:off x="1748804" y="1580017"/>
            <a:ext cx="8791575" cy="3857625"/>
          </a:xfrm>
          <a:prstGeom prst="rect">
            <a:avLst/>
          </a:prstGeom>
        </p:spPr>
      </p:pic>
    </p:spTree>
    <p:extLst>
      <p:ext uri="{BB962C8B-B14F-4D97-AF65-F5344CB8AC3E}">
        <p14:creationId xmlns:p14="http://schemas.microsoft.com/office/powerpoint/2010/main" val="3645552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redondeado 5"/>
          <p:cNvSpPr/>
          <p:nvPr/>
        </p:nvSpPr>
        <p:spPr>
          <a:xfrm>
            <a:off x="3217397" y="1"/>
            <a:ext cx="1405054" cy="55756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1522411" y="1"/>
            <a:ext cx="9244360" cy="121548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MX" sz="2400" b="1" dirty="0">
                <a:solidFill>
                  <a:schemeClr val="bg1"/>
                </a:solidFill>
              </a:rPr>
              <a:t>Circulación del virus de la Influenza en México,</a:t>
            </a:r>
          </a:p>
          <a:p>
            <a:pPr algn="ctr"/>
            <a:r>
              <a:rPr lang="es-MX" sz="2400" b="1" dirty="0">
                <a:solidFill>
                  <a:schemeClr val="bg1"/>
                </a:solidFill>
              </a:rPr>
              <a:t>Temporada </a:t>
            </a:r>
            <a:r>
              <a:rPr lang="es-MX" sz="2400" b="1" dirty="0">
                <a:solidFill>
                  <a:schemeClr val="bg1"/>
                </a:solidFill>
              </a:rPr>
              <a:t>E</a:t>
            </a:r>
            <a:r>
              <a:rPr lang="es-MX" sz="2400" b="1" dirty="0" smtClean="0">
                <a:solidFill>
                  <a:schemeClr val="bg1"/>
                </a:solidFill>
              </a:rPr>
              <a:t>stacional </a:t>
            </a:r>
            <a:r>
              <a:rPr lang="es-MX" sz="2400" b="1" dirty="0">
                <a:solidFill>
                  <a:schemeClr val="bg1"/>
                </a:solidFill>
              </a:rPr>
              <a:t>de Influenza 2018</a:t>
            </a:r>
          </a:p>
        </p:txBody>
      </p:sp>
      <p:pic>
        <p:nvPicPr>
          <p:cNvPr id="3" name="Imagen 2"/>
          <p:cNvPicPr>
            <a:picLocks noChangeAspect="1"/>
          </p:cNvPicPr>
          <p:nvPr/>
        </p:nvPicPr>
        <p:blipFill>
          <a:blip r:embed="rId2"/>
          <a:stretch>
            <a:fillRect/>
          </a:stretch>
        </p:blipFill>
        <p:spPr>
          <a:xfrm>
            <a:off x="2308224" y="1481137"/>
            <a:ext cx="7572375" cy="3895725"/>
          </a:xfrm>
          <a:prstGeom prst="rect">
            <a:avLst/>
          </a:prstGeom>
        </p:spPr>
      </p:pic>
    </p:spTree>
    <p:extLst>
      <p:ext uri="{BB962C8B-B14F-4D97-AF65-F5344CB8AC3E}">
        <p14:creationId xmlns:p14="http://schemas.microsoft.com/office/powerpoint/2010/main" val="1648384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r="653"/>
          <a:stretch/>
        </p:blipFill>
        <p:spPr>
          <a:xfrm>
            <a:off x="2462212" y="1966687"/>
            <a:ext cx="7710715" cy="3497943"/>
          </a:xfrm>
          <a:prstGeom prst="rect">
            <a:avLst/>
          </a:prstGeom>
        </p:spPr>
      </p:pic>
      <p:sp>
        <p:nvSpPr>
          <p:cNvPr id="6" name="4 CuadroTexto"/>
          <p:cNvSpPr txBox="1"/>
          <p:nvPr/>
        </p:nvSpPr>
        <p:spPr>
          <a:xfrm>
            <a:off x="2085427" y="6273035"/>
            <a:ext cx="5175407" cy="334835"/>
          </a:xfrm>
          <a:prstGeom prst="rect">
            <a:avLst/>
          </a:prstGeom>
          <a:noFill/>
        </p:spPr>
        <p:txBody>
          <a:bodyPr wrap="square" rtlCol="0">
            <a:spAutoFit/>
          </a:bodyPr>
          <a:lstStyle/>
          <a:p>
            <a:r>
              <a:rPr lang="es-MX" sz="788" i="1" dirty="0">
                <a:solidFill>
                  <a:prstClr val="black"/>
                </a:solidFill>
              </a:rPr>
              <a:t>Fuente: SISVEFLU, SINAVE 2009-2018*</a:t>
            </a:r>
          </a:p>
          <a:p>
            <a:r>
              <a:rPr lang="es-MX" sz="788" i="1" dirty="0">
                <a:solidFill>
                  <a:prstClr val="black"/>
                </a:solidFill>
              </a:rPr>
              <a:t>*Hasta semana epidemiológica No. 40</a:t>
            </a:r>
          </a:p>
        </p:txBody>
      </p:sp>
      <p:sp>
        <p:nvSpPr>
          <p:cNvPr id="7" name="CuadroTexto 6"/>
          <p:cNvSpPr txBox="1"/>
          <p:nvPr/>
        </p:nvSpPr>
        <p:spPr>
          <a:xfrm>
            <a:off x="4611467" y="445319"/>
            <a:ext cx="5831884" cy="1200329"/>
          </a:xfrm>
          <a:prstGeom prst="rect">
            <a:avLst/>
          </a:prstGeom>
          <a:noFill/>
        </p:spPr>
        <p:txBody>
          <a:bodyPr wrap="square" rtlCol="0">
            <a:spAutoFit/>
          </a:bodyPr>
          <a:lstStyle/>
          <a:p>
            <a:pPr algn="ctr"/>
            <a:r>
              <a:rPr lang="es-MX" sz="2400" b="1" dirty="0">
                <a:solidFill>
                  <a:schemeClr val="bg1"/>
                </a:solidFill>
              </a:rPr>
              <a:t>Casos de influenza confirmados en </a:t>
            </a:r>
          </a:p>
          <a:p>
            <a:pPr algn="ctr"/>
            <a:r>
              <a:rPr lang="es-MX" sz="2400" b="1" dirty="0">
                <a:solidFill>
                  <a:schemeClr val="bg1"/>
                </a:solidFill>
              </a:rPr>
              <a:t>San Luis Potosí</a:t>
            </a:r>
          </a:p>
          <a:p>
            <a:pPr algn="ctr"/>
            <a:r>
              <a:rPr lang="es-MX" sz="2400" b="1" dirty="0">
                <a:solidFill>
                  <a:schemeClr val="bg1"/>
                </a:solidFill>
              </a:rPr>
              <a:t>2009-2018*</a:t>
            </a:r>
          </a:p>
        </p:txBody>
      </p:sp>
      <p:sp>
        <p:nvSpPr>
          <p:cNvPr id="8" name="CuadroTexto 7"/>
          <p:cNvSpPr txBox="1"/>
          <p:nvPr/>
        </p:nvSpPr>
        <p:spPr>
          <a:xfrm rot="5400000">
            <a:off x="1797178" y="3990424"/>
            <a:ext cx="3516921" cy="369332"/>
          </a:xfrm>
          <a:prstGeom prst="rect">
            <a:avLst/>
          </a:prstGeom>
          <a:noFill/>
        </p:spPr>
        <p:txBody>
          <a:bodyPr wrap="square" rtlCol="0">
            <a:spAutoFit/>
          </a:bodyPr>
          <a:lstStyle/>
          <a:p>
            <a:r>
              <a:rPr lang="es-MX" dirty="0"/>
              <a:t>------------------------------------------</a:t>
            </a:r>
          </a:p>
        </p:txBody>
      </p:sp>
      <p:sp>
        <p:nvSpPr>
          <p:cNvPr id="9" name="CuadroTexto 8"/>
          <p:cNvSpPr txBox="1"/>
          <p:nvPr/>
        </p:nvSpPr>
        <p:spPr>
          <a:xfrm rot="5400000">
            <a:off x="2588207" y="3990425"/>
            <a:ext cx="3516921" cy="369332"/>
          </a:xfrm>
          <a:prstGeom prst="rect">
            <a:avLst/>
          </a:prstGeom>
          <a:noFill/>
        </p:spPr>
        <p:txBody>
          <a:bodyPr wrap="square" rtlCol="0">
            <a:spAutoFit/>
          </a:bodyPr>
          <a:lstStyle/>
          <a:p>
            <a:r>
              <a:rPr lang="es-MX" dirty="0"/>
              <a:t>------------------------------------------</a:t>
            </a:r>
          </a:p>
        </p:txBody>
      </p:sp>
      <p:sp>
        <p:nvSpPr>
          <p:cNvPr id="10" name="CuadroTexto 9"/>
          <p:cNvSpPr txBox="1"/>
          <p:nvPr/>
        </p:nvSpPr>
        <p:spPr>
          <a:xfrm rot="5400000">
            <a:off x="3367581" y="3990425"/>
            <a:ext cx="3516921" cy="369332"/>
          </a:xfrm>
          <a:prstGeom prst="rect">
            <a:avLst/>
          </a:prstGeom>
          <a:noFill/>
        </p:spPr>
        <p:txBody>
          <a:bodyPr wrap="square" rtlCol="0">
            <a:spAutoFit/>
          </a:bodyPr>
          <a:lstStyle/>
          <a:p>
            <a:r>
              <a:rPr lang="es-MX" dirty="0"/>
              <a:t>------------------------------------------</a:t>
            </a:r>
          </a:p>
        </p:txBody>
      </p:sp>
      <p:sp>
        <p:nvSpPr>
          <p:cNvPr id="11" name="CuadroTexto 10"/>
          <p:cNvSpPr txBox="1"/>
          <p:nvPr/>
        </p:nvSpPr>
        <p:spPr>
          <a:xfrm rot="5400000">
            <a:off x="4149814" y="3990424"/>
            <a:ext cx="3516921" cy="369332"/>
          </a:xfrm>
          <a:prstGeom prst="rect">
            <a:avLst/>
          </a:prstGeom>
          <a:noFill/>
        </p:spPr>
        <p:txBody>
          <a:bodyPr wrap="square" rtlCol="0">
            <a:spAutoFit/>
          </a:bodyPr>
          <a:lstStyle/>
          <a:p>
            <a:r>
              <a:rPr lang="es-MX" dirty="0"/>
              <a:t>------------------------------------------</a:t>
            </a:r>
          </a:p>
        </p:txBody>
      </p:sp>
      <p:sp>
        <p:nvSpPr>
          <p:cNvPr id="12" name="CuadroTexto 11"/>
          <p:cNvSpPr txBox="1"/>
          <p:nvPr/>
        </p:nvSpPr>
        <p:spPr>
          <a:xfrm rot="5400000">
            <a:off x="4812866" y="3990425"/>
            <a:ext cx="3516921" cy="369332"/>
          </a:xfrm>
          <a:prstGeom prst="rect">
            <a:avLst/>
          </a:prstGeom>
          <a:noFill/>
        </p:spPr>
        <p:txBody>
          <a:bodyPr wrap="square" rtlCol="0">
            <a:spAutoFit/>
          </a:bodyPr>
          <a:lstStyle/>
          <a:p>
            <a:r>
              <a:rPr lang="es-MX" dirty="0"/>
              <a:t>------------------------------------------</a:t>
            </a:r>
          </a:p>
        </p:txBody>
      </p:sp>
      <p:sp>
        <p:nvSpPr>
          <p:cNvPr id="13" name="CuadroTexto 12"/>
          <p:cNvSpPr txBox="1"/>
          <p:nvPr/>
        </p:nvSpPr>
        <p:spPr>
          <a:xfrm rot="5400000">
            <a:off x="5584282" y="3990425"/>
            <a:ext cx="3516921" cy="369332"/>
          </a:xfrm>
          <a:prstGeom prst="rect">
            <a:avLst/>
          </a:prstGeom>
          <a:noFill/>
        </p:spPr>
        <p:txBody>
          <a:bodyPr wrap="square" rtlCol="0">
            <a:spAutoFit/>
          </a:bodyPr>
          <a:lstStyle/>
          <a:p>
            <a:r>
              <a:rPr lang="es-MX" dirty="0"/>
              <a:t>------------------------------------------</a:t>
            </a:r>
          </a:p>
        </p:txBody>
      </p:sp>
      <p:sp>
        <p:nvSpPr>
          <p:cNvPr id="14" name="CuadroTexto 13"/>
          <p:cNvSpPr txBox="1"/>
          <p:nvPr/>
        </p:nvSpPr>
        <p:spPr>
          <a:xfrm rot="5400000">
            <a:off x="7147561" y="3990425"/>
            <a:ext cx="3516921" cy="369332"/>
          </a:xfrm>
          <a:prstGeom prst="rect">
            <a:avLst/>
          </a:prstGeom>
          <a:noFill/>
        </p:spPr>
        <p:txBody>
          <a:bodyPr wrap="square" rtlCol="0">
            <a:spAutoFit/>
          </a:bodyPr>
          <a:lstStyle/>
          <a:p>
            <a:r>
              <a:rPr lang="es-MX" dirty="0"/>
              <a:t>------------------------------------------</a:t>
            </a:r>
          </a:p>
        </p:txBody>
      </p:sp>
      <p:sp>
        <p:nvSpPr>
          <p:cNvPr id="15" name="CuadroTexto 14"/>
          <p:cNvSpPr txBox="1"/>
          <p:nvPr/>
        </p:nvSpPr>
        <p:spPr>
          <a:xfrm rot="5400000">
            <a:off x="7938590" y="3990424"/>
            <a:ext cx="3516921" cy="369332"/>
          </a:xfrm>
          <a:prstGeom prst="rect">
            <a:avLst/>
          </a:prstGeom>
          <a:noFill/>
        </p:spPr>
        <p:txBody>
          <a:bodyPr wrap="square" rtlCol="0">
            <a:spAutoFit/>
          </a:bodyPr>
          <a:lstStyle/>
          <a:p>
            <a:r>
              <a:rPr lang="es-MX" dirty="0"/>
              <a:t>------------------------------------------</a:t>
            </a:r>
          </a:p>
        </p:txBody>
      </p:sp>
      <p:sp>
        <p:nvSpPr>
          <p:cNvPr id="16" name="CuadroTexto 15"/>
          <p:cNvSpPr txBox="1"/>
          <p:nvPr/>
        </p:nvSpPr>
        <p:spPr>
          <a:xfrm rot="5400000">
            <a:off x="6355697" y="3990424"/>
            <a:ext cx="3516921" cy="369332"/>
          </a:xfrm>
          <a:prstGeom prst="rect">
            <a:avLst/>
          </a:prstGeom>
          <a:noFill/>
        </p:spPr>
        <p:txBody>
          <a:bodyPr wrap="square" rtlCol="0">
            <a:spAutoFit/>
          </a:bodyPr>
          <a:lstStyle/>
          <a:p>
            <a:r>
              <a:rPr lang="es-MX" dirty="0"/>
              <a:t>------------------------------------------</a:t>
            </a:r>
          </a:p>
        </p:txBody>
      </p:sp>
      <p:sp>
        <p:nvSpPr>
          <p:cNvPr id="17" name="Rectángulo 16"/>
          <p:cNvSpPr/>
          <p:nvPr/>
        </p:nvSpPr>
        <p:spPr>
          <a:xfrm>
            <a:off x="2835240" y="2273301"/>
            <a:ext cx="644588" cy="28665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18" name="Rectángulo 17"/>
          <p:cNvSpPr/>
          <p:nvPr/>
        </p:nvSpPr>
        <p:spPr>
          <a:xfrm>
            <a:off x="3619051" y="2273300"/>
            <a:ext cx="644588" cy="286657"/>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19" name="Rectángulo 18"/>
          <p:cNvSpPr/>
          <p:nvPr/>
        </p:nvSpPr>
        <p:spPr>
          <a:xfrm>
            <a:off x="4410080" y="2273299"/>
            <a:ext cx="644588" cy="28665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20" name="Rectángulo 19"/>
          <p:cNvSpPr/>
          <p:nvPr/>
        </p:nvSpPr>
        <p:spPr>
          <a:xfrm>
            <a:off x="5183212" y="2273298"/>
            <a:ext cx="644588" cy="28665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21" name="Rectángulo 20"/>
          <p:cNvSpPr/>
          <p:nvPr/>
        </p:nvSpPr>
        <p:spPr>
          <a:xfrm>
            <a:off x="5905800" y="2264223"/>
            <a:ext cx="644588" cy="28665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22" name="Rectángulo 21"/>
          <p:cNvSpPr/>
          <p:nvPr/>
        </p:nvSpPr>
        <p:spPr>
          <a:xfrm>
            <a:off x="6616245" y="2264223"/>
            <a:ext cx="644588" cy="28665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23" name="Rectángulo 22"/>
          <p:cNvSpPr/>
          <p:nvPr/>
        </p:nvSpPr>
        <p:spPr>
          <a:xfrm>
            <a:off x="7384934" y="2264222"/>
            <a:ext cx="644588" cy="28665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24" name="Rectángulo 23"/>
          <p:cNvSpPr/>
          <p:nvPr/>
        </p:nvSpPr>
        <p:spPr>
          <a:xfrm>
            <a:off x="8175963" y="2264222"/>
            <a:ext cx="644588" cy="28665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25" name="Rectángulo 24"/>
          <p:cNvSpPr/>
          <p:nvPr/>
        </p:nvSpPr>
        <p:spPr>
          <a:xfrm>
            <a:off x="8966992" y="2264221"/>
            <a:ext cx="644588" cy="28665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26" name="Rectángulo 25"/>
          <p:cNvSpPr/>
          <p:nvPr/>
        </p:nvSpPr>
        <p:spPr>
          <a:xfrm>
            <a:off x="9756929" y="2264223"/>
            <a:ext cx="644588" cy="28665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a:p>
        </p:txBody>
      </p:sp>
      <p:sp>
        <p:nvSpPr>
          <p:cNvPr id="27" name="CuadroTexto 26"/>
          <p:cNvSpPr txBox="1"/>
          <p:nvPr/>
        </p:nvSpPr>
        <p:spPr>
          <a:xfrm>
            <a:off x="2921590" y="2264221"/>
            <a:ext cx="530915" cy="276999"/>
          </a:xfrm>
          <a:prstGeom prst="rect">
            <a:avLst/>
          </a:prstGeom>
          <a:noFill/>
        </p:spPr>
        <p:txBody>
          <a:bodyPr wrap="none" rtlCol="0">
            <a:spAutoFit/>
          </a:bodyPr>
          <a:lstStyle/>
          <a:p>
            <a:r>
              <a:rPr lang="es-MX" sz="1200" b="1" dirty="0"/>
              <a:t>2009</a:t>
            </a:r>
          </a:p>
        </p:txBody>
      </p:sp>
      <p:sp>
        <p:nvSpPr>
          <p:cNvPr id="28" name="CuadroTexto 27"/>
          <p:cNvSpPr txBox="1"/>
          <p:nvPr/>
        </p:nvSpPr>
        <p:spPr>
          <a:xfrm>
            <a:off x="3690832" y="2278126"/>
            <a:ext cx="530915" cy="276999"/>
          </a:xfrm>
          <a:prstGeom prst="rect">
            <a:avLst/>
          </a:prstGeom>
          <a:noFill/>
        </p:spPr>
        <p:txBody>
          <a:bodyPr wrap="none" rtlCol="0">
            <a:spAutoFit/>
          </a:bodyPr>
          <a:lstStyle/>
          <a:p>
            <a:r>
              <a:rPr lang="es-MX" sz="1200" b="1" dirty="0"/>
              <a:t>2010</a:t>
            </a:r>
          </a:p>
        </p:txBody>
      </p:sp>
      <p:sp>
        <p:nvSpPr>
          <p:cNvPr id="29" name="CuadroTexto 28"/>
          <p:cNvSpPr txBox="1"/>
          <p:nvPr/>
        </p:nvSpPr>
        <p:spPr>
          <a:xfrm>
            <a:off x="4486641" y="2282956"/>
            <a:ext cx="530915" cy="276999"/>
          </a:xfrm>
          <a:prstGeom prst="rect">
            <a:avLst/>
          </a:prstGeom>
          <a:noFill/>
        </p:spPr>
        <p:txBody>
          <a:bodyPr wrap="none" rtlCol="0">
            <a:spAutoFit/>
          </a:bodyPr>
          <a:lstStyle/>
          <a:p>
            <a:r>
              <a:rPr lang="es-MX" sz="1200" b="1" dirty="0"/>
              <a:t>2011</a:t>
            </a:r>
          </a:p>
        </p:txBody>
      </p:sp>
      <p:sp>
        <p:nvSpPr>
          <p:cNvPr id="30" name="CuadroTexto 29"/>
          <p:cNvSpPr txBox="1"/>
          <p:nvPr/>
        </p:nvSpPr>
        <p:spPr>
          <a:xfrm>
            <a:off x="7453705" y="2272036"/>
            <a:ext cx="530915" cy="276999"/>
          </a:xfrm>
          <a:prstGeom prst="rect">
            <a:avLst/>
          </a:prstGeom>
          <a:noFill/>
        </p:spPr>
        <p:txBody>
          <a:bodyPr wrap="none" rtlCol="0">
            <a:spAutoFit/>
          </a:bodyPr>
          <a:lstStyle/>
          <a:p>
            <a:r>
              <a:rPr lang="es-MX" sz="1200" b="1" dirty="0"/>
              <a:t>2015</a:t>
            </a:r>
          </a:p>
        </p:txBody>
      </p:sp>
      <p:sp>
        <p:nvSpPr>
          <p:cNvPr id="31" name="CuadroTexto 30"/>
          <p:cNvSpPr txBox="1"/>
          <p:nvPr/>
        </p:nvSpPr>
        <p:spPr>
          <a:xfrm>
            <a:off x="6685805" y="2282956"/>
            <a:ext cx="530915" cy="276999"/>
          </a:xfrm>
          <a:prstGeom prst="rect">
            <a:avLst/>
          </a:prstGeom>
          <a:noFill/>
        </p:spPr>
        <p:txBody>
          <a:bodyPr wrap="none" rtlCol="0">
            <a:spAutoFit/>
          </a:bodyPr>
          <a:lstStyle/>
          <a:p>
            <a:r>
              <a:rPr lang="es-MX" sz="1200" b="1" dirty="0"/>
              <a:t>2014</a:t>
            </a:r>
          </a:p>
        </p:txBody>
      </p:sp>
      <p:sp>
        <p:nvSpPr>
          <p:cNvPr id="32" name="CuadroTexto 31"/>
          <p:cNvSpPr txBox="1"/>
          <p:nvPr/>
        </p:nvSpPr>
        <p:spPr>
          <a:xfrm>
            <a:off x="5973347" y="2282956"/>
            <a:ext cx="530915" cy="276999"/>
          </a:xfrm>
          <a:prstGeom prst="rect">
            <a:avLst/>
          </a:prstGeom>
          <a:noFill/>
        </p:spPr>
        <p:txBody>
          <a:bodyPr wrap="none" rtlCol="0">
            <a:spAutoFit/>
          </a:bodyPr>
          <a:lstStyle/>
          <a:p>
            <a:r>
              <a:rPr lang="es-MX" sz="1200" b="1" dirty="0"/>
              <a:t>2013</a:t>
            </a:r>
          </a:p>
        </p:txBody>
      </p:sp>
      <p:sp>
        <p:nvSpPr>
          <p:cNvPr id="33" name="CuadroTexto 32"/>
          <p:cNvSpPr txBox="1"/>
          <p:nvPr/>
        </p:nvSpPr>
        <p:spPr>
          <a:xfrm>
            <a:off x="5255215" y="2289595"/>
            <a:ext cx="530915" cy="276999"/>
          </a:xfrm>
          <a:prstGeom prst="rect">
            <a:avLst/>
          </a:prstGeom>
          <a:noFill/>
        </p:spPr>
        <p:txBody>
          <a:bodyPr wrap="none" rtlCol="0">
            <a:spAutoFit/>
          </a:bodyPr>
          <a:lstStyle/>
          <a:p>
            <a:r>
              <a:rPr lang="es-MX" sz="1200" b="1" dirty="0"/>
              <a:t>2012</a:t>
            </a:r>
          </a:p>
        </p:txBody>
      </p:sp>
      <p:sp>
        <p:nvSpPr>
          <p:cNvPr id="34" name="CuadroTexto 33"/>
          <p:cNvSpPr txBox="1"/>
          <p:nvPr/>
        </p:nvSpPr>
        <p:spPr>
          <a:xfrm>
            <a:off x="8244405" y="2264218"/>
            <a:ext cx="530915" cy="276999"/>
          </a:xfrm>
          <a:prstGeom prst="rect">
            <a:avLst/>
          </a:prstGeom>
          <a:noFill/>
        </p:spPr>
        <p:txBody>
          <a:bodyPr wrap="none" rtlCol="0">
            <a:spAutoFit/>
          </a:bodyPr>
          <a:lstStyle/>
          <a:p>
            <a:r>
              <a:rPr lang="es-MX" sz="1200" b="1" dirty="0"/>
              <a:t>2016</a:t>
            </a:r>
          </a:p>
        </p:txBody>
      </p:sp>
      <p:sp>
        <p:nvSpPr>
          <p:cNvPr id="35" name="CuadroTexto 34"/>
          <p:cNvSpPr txBox="1"/>
          <p:nvPr/>
        </p:nvSpPr>
        <p:spPr>
          <a:xfrm>
            <a:off x="9042430" y="2264219"/>
            <a:ext cx="530915" cy="276999"/>
          </a:xfrm>
          <a:prstGeom prst="rect">
            <a:avLst/>
          </a:prstGeom>
          <a:noFill/>
        </p:spPr>
        <p:txBody>
          <a:bodyPr wrap="none" rtlCol="0">
            <a:spAutoFit/>
          </a:bodyPr>
          <a:lstStyle/>
          <a:p>
            <a:r>
              <a:rPr lang="es-MX" sz="1200" b="1" dirty="0"/>
              <a:t>2017</a:t>
            </a:r>
          </a:p>
        </p:txBody>
      </p:sp>
      <p:sp>
        <p:nvSpPr>
          <p:cNvPr id="36" name="CuadroTexto 35"/>
          <p:cNvSpPr txBox="1"/>
          <p:nvPr/>
        </p:nvSpPr>
        <p:spPr>
          <a:xfrm>
            <a:off x="9828454" y="2264220"/>
            <a:ext cx="530915" cy="276999"/>
          </a:xfrm>
          <a:prstGeom prst="rect">
            <a:avLst/>
          </a:prstGeom>
          <a:noFill/>
        </p:spPr>
        <p:txBody>
          <a:bodyPr wrap="none" rtlCol="0">
            <a:spAutoFit/>
          </a:bodyPr>
          <a:lstStyle/>
          <a:p>
            <a:r>
              <a:rPr lang="es-MX" sz="1200" b="1" dirty="0"/>
              <a:t>2018</a:t>
            </a:r>
          </a:p>
        </p:txBody>
      </p:sp>
      <p:sp>
        <p:nvSpPr>
          <p:cNvPr id="37" name="CuadroTexto 36"/>
          <p:cNvSpPr txBox="1"/>
          <p:nvPr/>
        </p:nvSpPr>
        <p:spPr>
          <a:xfrm>
            <a:off x="2069044" y="2838494"/>
            <a:ext cx="378630" cy="1754326"/>
          </a:xfrm>
          <a:prstGeom prst="rect">
            <a:avLst/>
          </a:prstGeom>
          <a:noFill/>
        </p:spPr>
        <p:txBody>
          <a:bodyPr wrap="none" rtlCol="0">
            <a:spAutoFit/>
          </a:bodyPr>
          <a:lstStyle/>
          <a:p>
            <a:r>
              <a:rPr lang="es-MX" b="1" dirty="0"/>
              <a:t>C</a:t>
            </a:r>
          </a:p>
          <a:p>
            <a:r>
              <a:rPr lang="es-MX" b="1" dirty="0"/>
              <a:t>A</a:t>
            </a:r>
          </a:p>
          <a:p>
            <a:r>
              <a:rPr lang="es-MX" b="1" dirty="0"/>
              <a:t>S</a:t>
            </a:r>
          </a:p>
          <a:p>
            <a:r>
              <a:rPr lang="es-MX" b="1" dirty="0"/>
              <a:t>O</a:t>
            </a:r>
          </a:p>
          <a:p>
            <a:r>
              <a:rPr lang="es-MX" b="1" dirty="0"/>
              <a:t>S</a:t>
            </a:r>
          </a:p>
          <a:p>
            <a:endParaRPr lang="es-MX" dirty="0"/>
          </a:p>
        </p:txBody>
      </p:sp>
    </p:spTree>
    <p:extLst>
      <p:ext uri="{BB962C8B-B14F-4D97-AF65-F5344CB8AC3E}">
        <p14:creationId xmlns:p14="http://schemas.microsoft.com/office/powerpoint/2010/main" val="461752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Plantilla de diseño Copos de niev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Office_13565622_TF03460579" id="{B1E74F9F-809D-4548-BA57-3707312FA1DF}" vid="{EE2F3610-9480-4072-B775-E768A0F44BDF}"/>
    </a:ext>
  </a:extLst>
</a:theme>
</file>

<file path=ppt/theme/theme2.xml><?xml version="1.0" encoding="utf-8"?>
<a:theme xmlns:a="http://schemas.openxmlformats.org/drawingml/2006/main" name="Tema de Offic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915ED37-D514-41C3-9B3C-B262145D17B7}">
  <ds:schemaRefs>
    <ds:schemaRef ds:uri="http://purl.org/dc/terms/"/>
    <ds:schemaRef ds:uri="http://www.w3.org/XML/1998/namespace"/>
    <ds:schemaRef ds:uri="http://schemas.microsoft.com/office/infopath/2007/PartnerControls"/>
    <ds:schemaRef ds:uri="http://purl.org/dc/dcmitype/"/>
    <ds:schemaRef ds:uri="http://purl.org/dc/elements/1.1/"/>
    <ds:schemaRef ds:uri="http://schemas.openxmlformats.org/package/2006/metadata/core-properties"/>
    <ds:schemaRef ds:uri="http://schemas.microsoft.com/office/2006/documentManagement/types"/>
    <ds:schemaRef ds:uri="40262f94-9f35-4ac3-9a90-690165a166b7"/>
    <ds:schemaRef ds:uri="a4f35948-e619-41b3-aa29-22878b09cfd2"/>
    <ds:schemaRef ds:uri="http://schemas.microsoft.com/office/2006/metadata/properties"/>
  </ds:schemaRefs>
</ds:datastoreItem>
</file>

<file path=customXml/itemProps2.xml><?xml version="1.0" encoding="utf-8"?>
<ds:datastoreItem xmlns:ds="http://schemas.openxmlformats.org/officeDocument/2006/customXml" ds:itemID="{3E783485-1103-4BBC-98A1-D39A248154C3}">
  <ds:schemaRefs>
    <ds:schemaRef ds:uri="http://schemas.microsoft.com/sharepoint/v3/contenttype/forms"/>
  </ds:schemaRefs>
</ds:datastoreItem>
</file>

<file path=customXml/itemProps3.xml><?xml version="1.0" encoding="utf-8"?>
<ds:datastoreItem xmlns:ds="http://schemas.openxmlformats.org/officeDocument/2006/customXml" ds:itemID="{D8853CD7-B1C6-4FDD-B6D0-92A83B857D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Diapositivas del diseño Copos de nieve</Template>
  <TotalTime>618</TotalTime>
  <Words>1762</Words>
  <Application>Microsoft Office PowerPoint</Application>
  <PresentationFormat>Personalizado</PresentationFormat>
  <Paragraphs>269</Paragraphs>
  <Slides>38</Slides>
  <Notes>3</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38</vt:i4>
      </vt:variant>
    </vt:vector>
  </HeadingPairs>
  <TitlesOfParts>
    <vt:vector size="47" baseType="lpstr">
      <vt:lpstr>宋体</vt:lpstr>
      <vt:lpstr>Aharoni</vt:lpstr>
      <vt:lpstr>Arial</vt:lpstr>
      <vt:lpstr>Calibri</vt:lpstr>
      <vt:lpstr>Candara</vt:lpstr>
      <vt:lpstr>Century Gothic</vt:lpstr>
      <vt:lpstr>Euphemia</vt:lpstr>
      <vt:lpstr>Wingdings</vt:lpstr>
      <vt:lpstr>Plantilla de diseño Copos de nieve</vt:lpstr>
      <vt:lpstr>Influenza</vt:lpstr>
      <vt:lpstr>Definición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USMI</vt:lpstr>
      <vt:lpstr>Presentación de PowerPoint</vt:lpstr>
      <vt:lpstr>Vigilancia en unidades NO USMI (Vigilancia Convencional)</vt:lpstr>
      <vt:lpstr>Presentación de PowerPoint</vt:lpstr>
      <vt:lpstr>Presentación de PowerPoint</vt:lpstr>
      <vt:lpstr>Importante…</vt:lpstr>
      <vt:lpstr>Presentación de PowerPoint</vt:lpstr>
      <vt:lpstr>Grupos de Riesgo…</vt:lpstr>
      <vt:lpstr>Presentación de PowerPoint</vt:lpstr>
      <vt:lpstr>Presentación de PowerPoint</vt:lpstr>
      <vt:lpstr>Presentación de PowerPoint</vt:lpstr>
      <vt:lpstr>CASOS AMBULATORIOS/HOSPITALIZADOS</vt:lpstr>
      <vt:lpstr>Presentación de PowerPoint</vt:lpstr>
      <vt:lpstr>Presentación de PowerPoint</vt:lpstr>
      <vt:lpstr>Presentación de PowerPoint</vt:lpstr>
      <vt:lpstr>Criterios de aceptación de muestra</vt:lpstr>
      <vt:lpstr>Presentación de PowerPoint</vt:lpstr>
      <vt:lpstr>El éxito del diagnóstico virológico…</vt:lpstr>
      <vt:lpstr>Vacunación 2018 - 2019</vt:lpstr>
      <vt:lpstr>Vacunación</vt:lpstr>
      <vt:lpstr>Presentación de PowerPoint</vt:lpstr>
      <vt:lpstr>Presentación de PowerPoint</vt:lpstr>
      <vt:lpstr>Presentación de PowerPoint</vt:lpstr>
      <vt:lpstr>Presentación de PowerPoint</vt:lpstr>
      <vt:lpstr>Conclusiones</vt:lpstr>
      <vt:lpstr>Presentación de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Influenza</dc:title>
  <dc:creator>USUARIO</dc:creator>
  <cp:lastModifiedBy>Dra. Daniela</cp:lastModifiedBy>
  <cp:revision>136</cp:revision>
  <dcterms:created xsi:type="dcterms:W3CDTF">2018-10-14T23:19:15Z</dcterms:created>
  <dcterms:modified xsi:type="dcterms:W3CDTF">2018-10-24T14:55:05Z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74067300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